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5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ru-RU" smtClean="0"/>
              <a:t>Образец заголовка</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231CC81-10D0-4F22-82BD-D46AC9539F48}" type="datetimeFigureOut">
              <a:rPr lang="ru-RU" smtClean="0"/>
              <a:t>19.05.2011</a:t>
            </a:fld>
            <a:endParaRPr lang="ru-RU"/>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ru-RU"/>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50E632C-73EA-4FBF-9EEF-93A808BA4B45}" type="slidenum">
              <a:rPr lang="ru-RU" smtClean="0"/>
              <a:t>‹#›</a:t>
            </a:fld>
            <a:endParaRPr lang="ru-RU"/>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1231CC81-10D0-4F22-82BD-D46AC9539F48}" type="datetimeFigureOut">
              <a:rPr lang="ru-RU" smtClean="0"/>
              <a:t>19.05.2011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50E632C-73EA-4FBF-9EEF-93A808BA4B45}"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ru-RU" smtClean="0"/>
              <a:t>Образец заголовка</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1231CC81-10D0-4F22-82BD-D46AC9539F48}" type="datetimeFigureOut">
              <a:rPr lang="ru-RU" smtClean="0"/>
              <a:t>19.05.2011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50E632C-73EA-4FBF-9EEF-93A808BA4B45}"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231CC81-10D0-4F22-82BD-D46AC9539F48}" type="datetimeFigureOut">
              <a:rPr lang="ru-RU" smtClean="0"/>
              <a:t>19.05.2011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50E632C-73EA-4FBF-9EEF-93A808BA4B45}"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231CC81-10D0-4F22-82BD-D46AC9539F48}" type="datetimeFigureOut">
              <a:rPr lang="ru-RU" smtClean="0"/>
              <a:t>19.05.2011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50E632C-73EA-4FBF-9EEF-93A808BA4B45}"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1231CC81-10D0-4F22-82BD-D46AC9539F48}" type="datetimeFigureOut">
              <a:rPr lang="ru-RU" smtClean="0"/>
              <a:t>19.05.2011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50E632C-73EA-4FBF-9EEF-93A808BA4B45}" type="slidenum">
              <a:rPr lang="ru-RU" smtClean="0"/>
              <a:t>‹#›</a:t>
            </a:fld>
            <a:endParaRPr lang="ru-RU"/>
          </a:p>
        </p:txBody>
      </p:sp>
      <p:sp>
        <p:nvSpPr>
          <p:cNvPr id="9" name="Content Placeholder 8"/>
          <p:cNvSpPr>
            <a:spLocks noGrp="1"/>
          </p:cNvSpPr>
          <p:nvPr>
            <p:ph sz="quarter" idx="13"/>
          </p:nvPr>
        </p:nvSpPr>
        <p:spPr>
          <a:xfrm>
            <a:off x="1042416" y="2313432"/>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231CC81-10D0-4F22-82BD-D46AC9539F48}" type="datetimeFigureOut">
              <a:rPr lang="ru-RU" smtClean="0"/>
              <a:t>19.05.2011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50E632C-73EA-4FBF-9EEF-93A808BA4B45}"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1231CC81-10D0-4F22-82BD-D46AC9539F48}" type="datetimeFigureOut">
              <a:rPr lang="ru-RU" smtClean="0"/>
              <a:t>19.05.2011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50E632C-73EA-4FBF-9EEF-93A808BA4B45}"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31CC81-10D0-4F22-82BD-D46AC9539F48}" type="datetimeFigureOut">
              <a:rPr lang="ru-RU" smtClean="0"/>
              <a:t>19.05.2011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50E632C-73EA-4FBF-9EEF-93A808BA4B45}"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231CC81-10D0-4F22-82BD-D46AC9539F48}" type="datetimeFigureOut">
              <a:rPr lang="ru-RU" smtClean="0"/>
              <a:t>19.05.2011</a:t>
            </a:fld>
            <a:endParaRPr lang="ru-RU"/>
          </a:p>
        </p:txBody>
      </p:sp>
      <p:sp>
        <p:nvSpPr>
          <p:cNvPr id="7" name="Slide Number Placeholder 6"/>
          <p:cNvSpPr>
            <a:spLocks noGrp="1"/>
          </p:cNvSpPr>
          <p:nvPr>
            <p:ph type="sldNum" sz="quarter" idx="12"/>
          </p:nvPr>
        </p:nvSpPr>
        <p:spPr/>
        <p:txBody>
          <a:bodyPr/>
          <a:lstStyle/>
          <a:p>
            <a:fld id="{B50E632C-73EA-4FBF-9EEF-93A808BA4B45}" type="slidenum">
              <a:rPr lang="ru-RU" smtClean="0"/>
              <a:t>‹#›</a:t>
            </a:fld>
            <a:endParaRPr lang="ru-RU"/>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ru-RU" smtClean="0"/>
              <a:t>Образец заголовка</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ru-RU" smtClean="0"/>
              <a:t>Образец заголовка</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231CC81-10D0-4F22-82BD-D46AC9539F48}" type="datetimeFigureOut">
              <a:rPr lang="ru-RU" smtClean="0"/>
              <a:t>19.05.2011</a:t>
            </a:fld>
            <a:endParaRPr lang="ru-RU"/>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7" name="Slide Number Placeholder 6"/>
          <p:cNvSpPr>
            <a:spLocks noGrp="1"/>
          </p:cNvSpPr>
          <p:nvPr>
            <p:ph type="sldNum" sz="quarter" idx="12"/>
          </p:nvPr>
        </p:nvSpPr>
        <p:spPr/>
        <p:txBody>
          <a:bodyPr/>
          <a:lstStyle/>
          <a:p>
            <a:fld id="{B50E632C-73EA-4FBF-9EEF-93A808BA4B45}"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231CC81-10D0-4F22-82BD-D46AC9539F48}" type="datetimeFigureOut">
              <a:rPr lang="ru-RU" smtClean="0"/>
              <a:t>19.05.2011</a:t>
            </a:fld>
            <a:endParaRPr lang="ru-RU"/>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50E632C-73EA-4FBF-9EEF-93A808BA4B45}"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rot="20427236">
            <a:off x="4650206" y="2801590"/>
            <a:ext cx="3313355" cy="1986779"/>
          </a:xfrm>
        </p:spPr>
        <p:txBody>
          <a:bodyPr>
            <a:normAutofit/>
          </a:bodyPr>
          <a:lstStyle/>
          <a:p>
            <a:r>
              <a:rPr lang="ru-RU" sz="4800" i="1" dirty="0" err="1">
                <a:latin typeface="Monotype Corsiva" pitchFamily="66" charset="0"/>
              </a:rPr>
              <a:t>Парниковий</a:t>
            </a:r>
            <a:r>
              <a:rPr lang="ru-RU" sz="4800" i="1" dirty="0">
                <a:latin typeface="Monotype Corsiva" pitchFamily="66" charset="0"/>
              </a:rPr>
              <a:t> </a:t>
            </a:r>
            <a:r>
              <a:rPr lang="ru-RU" sz="4800" i="1" dirty="0" err="1">
                <a:latin typeface="Monotype Corsiva" pitchFamily="66" charset="0"/>
              </a:rPr>
              <a:t>ефект</a:t>
            </a:r>
            <a:endParaRPr lang="ru-RU" sz="4800" i="1" dirty="0">
              <a:latin typeface="Monotype Corsiva" pitchFamily="66" charset="0"/>
            </a:endParaRPr>
          </a:p>
        </p:txBody>
      </p:sp>
    </p:spTree>
    <p:extLst>
      <p:ext uri="{BB962C8B-B14F-4D97-AF65-F5344CB8AC3E}">
        <p14:creationId xmlns:p14="http://schemas.microsoft.com/office/powerpoint/2010/main" val="2902564458"/>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836712"/>
            <a:ext cx="7848872" cy="5616624"/>
          </a:xfrm>
        </p:spPr>
        <p:txBody>
          <a:bodyPr>
            <a:noAutofit/>
          </a:bodyPr>
          <a:lstStyle/>
          <a:p>
            <a:r>
              <a:rPr lang="ru-RU" sz="1000" dirty="0"/>
              <a:t>З початком </a:t>
            </a:r>
            <a:r>
              <a:rPr lang="ru-RU" sz="1000" dirty="0" err="1"/>
              <a:t>епохи</a:t>
            </a:r>
            <a:r>
              <a:rPr lang="ru-RU" sz="1000" dirty="0"/>
              <a:t> </a:t>
            </a:r>
            <a:r>
              <a:rPr lang="ru-RU" sz="1000" dirty="0" err="1"/>
              <a:t>індустріалізації</a:t>
            </a:r>
            <a:r>
              <a:rPr lang="ru-RU" sz="1000" dirty="0"/>
              <a:t> в атмосферу почав </a:t>
            </a:r>
            <a:r>
              <a:rPr lang="ru-RU" sz="1000" dirty="0" err="1"/>
              <a:t>надходити</a:t>
            </a:r>
            <a:r>
              <a:rPr lang="ru-RU" sz="1000" dirty="0"/>
              <a:t> </a:t>
            </a:r>
            <a:r>
              <a:rPr lang="ru-RU" sz="1000" dirty="0" err="1"/>
              <a:t>вуглекислий</a:t>
            </a:r>
            <a:r>
              <a:rPr lang="ru-RU" sz="1000" dirty="0"/>
              <a:t> газ, </a:t>
            </a:r>
            <a:r>
              <a:rPr lang="ru-RU" sz="1000" dirty="0" err="1"/>
              <a:t>що</a:t>
            </a:r>
            <a:r>
              <a:rPr lang="ru-RU" sz="1000" dirty="0"/>
              <a:t> </a:t>
            </a:r>
            <a:r>
              <a:rPr lang="ru-RU" sz="1000" dirty="0" err="1"/>
              <a:t>утворюється</a:t>
            </a:r>
            <a:r>
              <a:rPr lang="ru-RU" sz="1000" dirty="0"/>
              <a:t> в </a:t>
            </a:r>
            <a:r>
              <a:rPr lang="ru-RU" sz="1000" dirty="0" err="1"/>
              <a:t>результаті</a:t>
            </a:r>
            <a:r>
              <a:rPr lang="ru-RU" sz="1000" dirty="0"/>
              <a:t> </a:t>
            </a:r>
            <a:r>
              <a:rPr lang="ru-RU" sz="1000" dirty="0" err="1"/>
              <a:t>спалювання</a:t>
            </a:r>
            <a:r>
              <a:rPr lang="ru-RU" sz="1000" dirty="0"/>
              <a:t> </a:t>
            </a:r>
            <a:r>
              <a:rPr lang="ru-RU" sz="1000" dirty="0" err="1"/>
              <a:t>викопного</a:t>
            </a:r>
            <a:r>
              <a:rPr lang="ru-RU" sz="1000" dirty="0"/>
              <a:t> </a:t>
            </a:r>
            <a:r>
              <a:rPr lang="ru-RU" sz="1000" dirty="0" err="1"/>
              <a:t>палива</a:t>
            </a:r>
            <a:r>
              <a:rPr lang="ru-RU" sz="1000" dirty="0"/>
              <a:t>: </a:t>
            </a:r>
            <a:br>
              <a:rPr lang="ru-RU" sz="1000" dirty="0"/>
            </a:br>
            <a:r>
              <a:rPr lang="ru-RU" sz="1000" dirty="0"/>
              <a:t/>
            </a:r>
            <a:br>
              <a:rPr lang="ru-RU" sz="1000" dirty="0"/>
            </a:br>
            <a:r>
              <a:rPr lang="ru-RU" sz="1000" dirty="0"/>
              <a:t>С + 02 -&gt; С02 — </a:t>
            </a:r>
            <a:r>
              <a:rPr lang="ru-RU" sz="1000" dirty="0" err="1"/>
              <a:t>реакція</a:t>
            </a:r>
            <a:r>
              <a:rPr lang="ru-RU" sz="1000" dirty="0"/>
              <a:t> </a:t>
            </a:r>
            <a:r>
              <a:rPr lang="ru-RU" sz="1000" dirty="0" err="1"/>
              <a:t>спалювання</a:t>
            </a:r>
            <a:r>
              <a:rPr lang="ru-RU" sz="1000" dirty="0"/>
              <a:t> </a:t>
            </a:r>
            <a:r>
              <a:rPr lang="ru-RU" sz="1000" dirty="0" err="1"/>
              <a:t>вугілля</a:t>
            </a:r>
            <a:r>
              <a:rPr lang="ru-RU" sz="1000" dirty="0"/>
              <a:t>, </a:t>
            </a:r>
            <a:br>
              <a:rPr lang="ru-RU" sz="1000" dirty="0"/>
            </a:br>
            <a:r>
              <a:rPr lang="ru-RU" sz="1000" dirty="0"/>
              <a:t/>
            </a:r>
            <a:br>
              <a:rPr lang="ru-RU" sz="1000" dirty="0"/>
            </a:br>
            <a:r>
              <a:rPr lang="en-US" sz="1000" dirty="0"/>
              <a:t>C3Hg + 502 -&gt; </a:t>
            </a:r>
            <a:r>
              <a:rPr lang="ru-RU" sz="1000" dirty="0"/>
              <a:t>ЗС02 + 4Н20 — </a:t>
            </a:r>
            <a:r>
              <a:rPr lang="ru-RU" sz="1000" dirty="0" err="1"/>
              <a:t>реакція</a:t>
            </a:r>
            <a:r>
              <a:rPr lang="ru-RU" sz="1000" dirty="0"/>
              <a:t> </a:t>
            </a:r>
            <a:r>
              <a:rPr lang="ru-RU" sz="1000" dirty="0" err="1"/>
              <a:t>спалювання</a:t>
            </a:r>
            <a:r>
              <a:rPr lang="ru-RU" sz="1000" dirty="0"/>
              <a:t> газу, </a:t>
            </a:r>
            <a:br>
              <a:rPr lang="ru-RU" sz="1000" dirty="0"/>
            </a:br>
            <a:r>
              <a:rPr lang="ru-RU" sz="1000" dirty="0"/>
              <a:t/>
            </a:r>
            <a:br>
              <a:rPr lang="ru-RU" sz="1000" dirty="0"/>
            </a:br>
            <a:r>
              <a:rPr lang="ru-RU" sz="1000" dirty="0"/>
              <a:t>С25Н52 + 3802 -&gt; 25С02 + 26Н20 — </a:t>
            </a:r>
            <a:r>
              <a:rPr lang="ru-RU" sz="1000" dirty="0" err="1"/>
              <a:t>реакція</a:t>
            </a:r>
            <a:r>
              <a:rPr lang="ru-RU" sz="1000" dirty="0"/>
              <a:t> </a:t>
            </a:r>
            <a:r>
              <a:rPr lang="ru-RU" sz="1000" dirty="0" err="1"/>
              <a:t>згоряння</a:t>
            </a:r>
            <a:r>
              <a:rPr lang="ru-RU" sz="1000" dirty="0"/>
              <a:t> мазуту. </a:t>
            </a:r>
            <a:r>
              <a:rPr lang="ru-RU" sz="1000" dirty="0" err="1"/>
              <a:t>Викиди</a:t>
            </a:r>
            <a:r>
              <a:rPr lang="ru-RU" sz="1000" dirty="0"/>
              <a:t> </a:t>
            </a:r>
            <a:r>
              <a:rPr lang="ru-RU" sz="1000" dirty="0" err="1"/>
              <a:t>вуглекислого</a:t>
            </a:r>
            <a:r>
              <a:rPr lang="ru-RU" sz="1000" dirty="0"/>
              <a:t> газу в атмосферу </a:t>
            </a:r>
            <a:r>
              <a:rPr lang="ru-RU" sz="1000" dirty="0" err="1"/>
              <a:t>значно</a:t>
            </a:r>
            <a:r>
              <a:rPr lang="ru-RU" sz="1000" dirty="0"/>
              <a:t> </a:t>
            </a:r>
            <a:r>
              <a:rPr lang="ru-RU" sz="1000" dirty="0" err="1"/>
              <a:t>зросли</a:t>
            </a:r>
            <a:r>
              <a:rPr lang="ru-RU" sz="1000" dirty="0"/>
              <a:t> в </a:t>
            </a:r>
            <a:r>
              <a:rPr lang="ru-RU" sz="1000" dirty="0" err="1"/>
              <a:t>другій</a:t>
            </a:r>
            <a:r>
              <a:rPr lang="ru-RU" sz="1000" dirty="0"/>
              <a:t> </a:t>
            </a:r>
            <a:r>
              <a:rPr lang="ru-RU" sz="1000" dirty="0" err="1"/>
              <a:t>половині</a:t>
            </a:r>
            <a:r>
              <a:rPr lang="ru-RU" sz="1000" dirty="0"/>
              <a:t> </a:t>
            </a:r>
            <a:r>
              <a:rPr lang="en-US" sz="1000" dirty="0"/>
              <a:t>XX </a:t>
            </a:r>
            <a:r>
              <a:rPr lang="ru-RU" sz="1000" dirty="0" err="1"/>
              <a:t>століття</a:t>
            </a:r>
            <a:r>
              <a:rPr lang="ru-RU" sz="1000" dirty="0"/>
              <a:t>. Основною причиною </a:t>
            </a:r>
            <a:r>
              <a:rPr lang="ru-RU" sz="1000" dirty="0" err="1"/>
              <a:t>цього</a:t>
            </a:r>
            <a:r>
              <a:rPr lang="ru-RU" sz="1000" dirty="0"/>
              <a:t> стала </a:t>
            </a:r>
            <a:r>
              <a:rPr lang="ru-RU" sz="1000" dirty="0" err="1"/>
              <a:t>колосальна</a:t>
            </a:r>
            <a:r>
              <a:rPr lang="ru-RU" sz="1000" dirty="0"/>
              <a:t> </a:t>
            </a:r>
            <a:r>
              <a:rPr lang="ru-RU" sz="1000" dirty="0" err="1"/>
              <a:t>залежність</a:t>
            </a:r>
            <a:r>
              <a:rPr lang="ru-RU" sz="1000" dirty="0"/>
              <a:t> </a:t>
            </a:r>
            <a:r>
              <a:rPr lang="ru-RU" sz="1000" dirty="0" err="1"/>
              <a:t>сучасної</a:t>
            </a:r>
            <a:r>
              <a:rPr lang="ru-RU" sz="1000" dirty="0"/>
              <a:t> </a:t>
            </a:r>
            <a:r>
              <a:rPr lang="ru-RU" sz="1000" dirty="0" err="1"/>
              <a:t>світової</a:t>
            </a:r>
            <a:r>
              <a:rPr lang="ru-RU" sz="1000" dirty="0"/>
              <a:t> </a:t>
            </a:r>
            <a:r>
              <a:rPr lang="ru-RU" sz="1000" dirty="0" err="1"/>
              <a:t>економіки</a:t>
            </a:r>
            <a:r>
              <a:rPr lang="ru-RU" sz="1000" dirty="0"/>
              <a:t> </a:t>
            </a:r>
            <a:r>
              <a:rPr lang="ru-RU" sz="1000" dirty="0" err="1"/>
              <a:t>від</a:t>
            </a:r>
            <a:r>
              <a:rPr lang="ru-RU" sz="1000" dirty="0"/>
              <a:t> </a:t>
            </a:r>
            <a:r>
              <a:rPr lang="ru-RU" sz="1000" dirty="0" err="1"/>
              <a:t>викопних</a:t>
            </a:r>
            <a:r>
              <a:rPr lang="ru-RU" sz="1000" dirty="0"/>
              <a:t> </a:t>
            </a:r>
            <a:r>
              <a:rPr lang="ru-RU" sz="1000" dirty="0" err="1"/>
              <a:t>видів</a:t>
            </a:r>
            <a:r>
              <a:rPr lang="ru-RU" sz="1000" dirty="0"/>
              <a:t> </a:t>
            </a:r>
            <a:r>
              <a:rPr lang="ru-RU" sz="1000" dirty="0" err="1"/>
              <a:t>палива</a:t>
            </a:r>
            <a:r>
              <a:rPr lang="ru-RU" sz="1000" dirty="0"/>
              <a:t>. </a:t>
            </a:r>
            <a:r>
              <a:rPr lang="ru-RU" sz="1000" dirty="0" err="1"/>
              <a:t>Сьогодні</a:t>
            </a:r>
            <a:r>
              <a:rPr lang="ru-RU" sz="1000" dirty="0"/>
              <a:t>", </a:t>
            </a:r>
            <a:r>
              <a:rPr lang="ru-RU" sz="1000" dirty="0" err="1"/>
              <a:t>наприклад</a:t>
            </a:r>
            <a:r>
              <a:rPr lang="ru-RU" sz="1000" dirty="0"/>
              <a:t>, </a:t>
            </a:r>
            <a:r>
              <a:rPr lang="ru-RU" sz="1000" dirty="0" err="1"/>
              <a:t>викопне</a:t>
            </a:r>
            <a:r>
              <a:rPr lang="ru-RU" sz="1000" dirty="0"/>
              <a:t> </a:t>
            </a:r>
            <a:r>
              <a:rPr lang="ru-RU" sz="1000" dirty="0" err="1"/>
              <a:t>паливо</a:t>
            </a:r>
            <a:r>
              <a:rPr lang="ru-RU" sz="1000" dirty="0"/>
              <a:t> </a:t>
            </a:r>
            <a:r>
              <a:rPr lang="ru-RU" sz="1000" dirty="0" err="1"/>
              <a:t>забезпечує</a:t>
            </a:r>
            <a:r>
              <a:rPr lang="ru-RU" sz="1000" dirty="0"/>
              <a:t> 75 % </a:t>
            </a:r>
            <a:r>
              <a:rPr lang="ru-RU" sz="1000" dirty="0" err="1"/>
              <a:t>світового</a:t>
            </a:r>
            <a:r>
              <a:rPr lang="ru-RU" sz="1000" dirty="0"/>
              <a:t> </a:t>
            </a:r>
            <a:r>
              <a:rPr lang="ru-RU" sz="1000" dirty="0" err="1"/>
              <a:t>виробництва</a:t>
            </a:r>
            <a:r>
              <a:rPr lang="ru-RU" sz="1000" dirty="0"/>
              <a:t> </a:t>
            </a:r>
            <a:r>
              <a:rPr lang="ru-RU" sz="1000" dirty="0" err="1"/>
              <a:t>електричної</a:t>
            </a:r>
            <a:r>
              <a:rPr lang="ru-RU" sz="1000" dirty="0"/>
              <a:t> </a:t>
            </a:r>
            <a:r>
              <a:rPr lang="ru-RU" sz="1000" dirty="0" err="1"/>
              <a:t>енергії</a:t>
            </a:r>
            <a:r>
              <a:rPr lang="ru-RU" sz="1000" dirty="0"/>
              <a:t>. За </a:t>
            </a:r>
            <a:r>
              <a:rPr lang="ru-RU" sz="1000" dirty="0" err="1"/>
              <a:t>оцінками</a:t>
            </a:r>
            <a:r>
              <a:rPr lang="ru-RU" sz="1000" dirty="0"/>
              <a:t> </a:t>
            </a:r>
            <a:r>
              <a:rPr lang="ru-RU" sz="1000" dirty="0" err="1"/>
              <a:t>експертів</a:t>
            </a:r>
            <a:r>
              <a:rPr lang="ru-RU" sz="1000" dirty="0"/>
              <a:t> ООН, </a:t>
            </a:r>
            <a:r>
              <a:rPr lang="ru-RU" sz="1000" dirty="0" err="1"/>
              <a:t>із</a:t>
            </a:r>
            <a:r>
              <a:rPr lang="ru-RU" sz="1000" dirty="0"/>
              <a:t> початку </a:t>
            </a:r>
            <a:r>
              <a:rPr lang="en-US" sz="1000" dirty="0"/>
              <a:t>XX </a:t>
            </a:r>
            <a:r>
              <a:rPr lang="ru-RU" sz="1000" dirty="0"/>
              <a:t>ст. </a:t>
            </a:r>
            <a:r>
              <a:rPr lang="ru-RU" sz="1000" dirty="0" err="1"/>
              <a:t>збільшення</a:t>
            </a:r>
            <a:r>
              <a:rPr lang="ru-RU" sz="1000" dirty="0"/>
              <a:t> </a:t>
            </a:r>
            <a:r>
              <a:rPr lang="ru-RU" sz="1000" dirty="0" err="1"/>
              <a:t>викидів</a:t>
            </a:r>
            <a:r>
              <a:rPr lang="ru-RU" sz="1000" dirty="0"/>
              <a:t> </a:t>
            </a:r>
            <a:r>
              <a:rPr lang="ru-RU" sz="1000" dirty="0" err="1"/>
              <a:t>вуглекислого</a:t>
            </a:r>
            <a:r>
              <a:rPr lang="ru-RU" sz="1000" dirty="0"/>
              <a:t> газу </a:t>
            </a:r>
            <a:r>
              <a:rPr lang="ru-RU" sz="1000" dirty="0" err="1"/>
              <a:t>складало</a:t>
            </a:r>
            <a:r>
              <a:rPr lang="ru-RU" sz="1000" dirty="0"/>
              <a:t> </a:t>
            </a:r>
            <a:r>
              <a:rPr lang="ru-RU" sz="1000" dirty="0" err="1"/>
              <a:t>від</a:t>
            </a:r>
            <a:r>
              <a:rPr lang="ru-RU" sz="1000" dirty="0"/>
              <a:t> 0,5 % до 5 % </a:t>
            </a:r>
            <a:r>
              <a:rPr lang="ru-RU" sz="1000" dirty="0" err="1"/>
              <a:t>щорічно</a:t>
            </a:r>
            <a:r>
              <a:rPr lang="ru-RU" sz="1000" dirty="0"/>
              <a:t>. У </a:t>
            </a:r>
            <a:r>
              <a:rPr lang="ru-RU" sz="1000" dirty="0" err="1"/>
              <a:t>результаті</a:t>
            </a:r>
            <a:r>
              <a:rPr lang="ru-RU" sz="1000" dirty="0"/>
              <a:t> </a:t>
            </a:r>
            <a:r>
              <a:rPr lang="ru-RU" sz="1000" dirty="0" err="1"/>
              <a:t>тільки</a:t>
            </a:r>
            <a:r>
              <a:rPr lang="ru-RU" sz="1000" dirty="0"/>
              <a:t> за </a:t>
            </a:r>
            <a:r>
              <a:rPr lang="ru-RU" sz="1000" dirty="0" err="1"/>
              <a:t>рахунок</a:t>
            </a:r>
            <a:r>
              <a:rPr lang="ru-RU" sz="1000" dirty="0"/>
              <a:t> </a:t>
            </a:r>
            <a:r>
              <a:rPr lang="ru-RU" sz="1000" dirty="0" err="1"/>
              <a:t>спалювання</a:t>
            </a:r>
            <a:r>
              <a:rPr lang="ru-RU" sz="1000" dirty="0"/>
              <a:t> </a:t>
            </a:r>
            <a:r>
              <a:rPr lang="ru-RU" sz="1000" dirty="0" err="1"/>
              <a:t>палива</a:t>
            </a:r>
            <a:r>
              <a:rPr lang="ru-RU" sz="1000" dirty="0"/>
              <a:t> в атмосферу </a:t>
            </a:r>
            <a:r>
              <a:rPr lang="ru-RU" sz="1000" dirty="0" err="1"/>
              <a:t>надійшло</a:t>
            </a:r>
            <a:r>
              <a:rPr lang="ru-RU" sz="1000" dirty="0"/>
              <a:t> 400 млрд тонн </a:t>
            </a:r>
            <a:r>
              <a:rPr lang="ru-RU" sz="1000" dirty="0" err="1"/>
              <a:t>вуглекислого</a:t>
            </a:r>
            <a:r>
              <a:rPr lang="ru-RU" sz="1000" dirty="0"/>
              <a:t> газу. За </a:t>
            </a:r>
            <a:r>
              <a:rPr lang="ru-RU" sz="1000" dirty="0" err="1"/>
              <a:t>розрахунками</a:t>
            </a:r>
            <a:r>
              <a:rPr lang="ru-RU" sz="1000" dirty="0"/>
              <a:t> </a:t>
            </a:r>
            <a:r>
              <a:rPr lang="ru-RU" sz="1000" dirty="0" err="1"/>
              <a:t>фахівців</a:t>
            </a:r>
            <a:r>
              <a:rPr lang="ru-RU" sz="1000" dirty="0"/>
              <a:t>, зараз атмосфера </a:t>
            </a:r>
            <a:r>
              <a:rPr lang="ru-RU" sz="1000" dirty="0" err="1"/>
              <a:t>містить</a:t>
            </a:r>
            <a:r>
              <a:rPr lang="ru-RU" sz="1000" dirty="0"/>
              <a:t> на 25 % </a:t>
            </a:r>
            <a:r>
              <a:rPr lang="ru-RU" sz="1000" dirty="0" err="1"/>
              <a:t>вуглекислого</a:t>
            </a:r>
            <a:r>
              <a:rPr lang="ru-RU" sz="1000" dirty="0"/>
              <a:t> газу </a:t>
            </a:r>
            <a:r>
              <a:rPr lang="ru-RU" sz="1000" dirty="0" err="1"/>
              <a:t>більше</a:t>
            </a:r>
            <a:r>
              <a:rPr lang="ru-RU" sz="1000" dirty="0"/>
              <a:t>, </a:t>
            </a:r>
            <a:r>
              <a:rPr lang="ru-RU" sz="1000" dirty="0" err="1"/>
              <a:t>ніж</a:t>
            </a:r>
            <a:r>
              <a:rPr lang="ru-RU" sz="1000" dirty="0"/>
              <a:t> </a:t>
            </a:r>
            <a:r>
              <a:rPr lang="ru-RU" sz="1000" dirty="0" err="1"/>
              <a:t>його</a:t>
            </a:r>
            <a:r>
              <a:rPr lang="ru-RU" sz="1000" dirty="0"/>
              <a:t> </a:t>
            </a:r>
            <a:r>
              <a:rPr lang="ru-RU" sz="1000" dirty="0" err="1"/>
              <a:t>було</a:t>
            </a:r>
            <a:r>
              <a:rPr lang="ru-RU" sz="1000" dirty="0"/>
              <a:t> </a:t>
            </a:r>
            <a:r>
              <a:rPr lang="ru-RU" sz="1000" dirty="0" err="1"/>
              <a:t>нако­пичено</a:t>
            </a:r>
            <a:r>
              <a:rPr lang="ru-RU" sz="1000" dirty="0"/>
              <a:t> за </a:t>
            </a:r>
            <a:r>
              <a:rPr lang="ru-RU" sz="1000" dirty="0" err="1"/>
              <a:t>останні</a:t>
            </a:r>
            <a:r>
              <a:rPr lang="ru-RU" sz="1000" dirty="0"/>
              <a:t> 160 </a:t>
            </a:r>
            <a:r>
              <a:rPr lang="ru-RU" sz="1000" dirty="0" err="1"/>
              <a:t>тисяч</a:t>
            </a:r>
            <a:r>
              <a:rPr lang="ru-RU" sz="1000" dirty="0"/>
              <a:t> </a:t>
            </a:r>
            <a:r>
              <a:rPr lang="ru-RU" sz="1000" dirty="0" err="1"/>
              <a:t>років</a:t>
            </a:r>
            <a:r>
              <a:rPr lang="ru-RU" sz="1000" dirty="0"/>
              <a:t>. На думку </a:t>
            </a:r>
            <a:r>
              <a:rPr lang="ru-RU" sz="1000" dirty="0" err="1"/>
              <a:t>деяких</a:t>
            </a:r>
            <a:r>
              <a:rPr lang="ru-RU" sz="1000" dirty="0"/>
              <a:t> </a:t>
            </a:r>
            <a:r>
              <a:rPr lang="ru-RU" sz="1000" dirty="0" err="1"/>
              <a:t>учених</a:t>
            </a:r>
            <a:r>
              <a:rPr lang="ru-RU" sz="1000" dirty="0"/>
              <a:t>, </a:t>
            </a:r>
            <a:r>
              <a:rPr lang="ru-RU" sz="1000" dirty="0" err="1"/>
              <a:t>відбулося</a:t>
            </a:r>
            <a:r>
              <a:rPr lang="ru-RU" sz="1000" dirty="0"/>
              <a:t> </a:t>
            </a:r>
            <a:r>
              <a:rPr lang="ru-RU" sz="1000" dirty="0" err="1"/>
              <a:t>порушення</a:t>
            </a:r>
            <a:r>
              <a:rPr lang="ru-RU" sz="1000" dirty="0"/>
              <a:t> </a:t>
            </a:r>
            <a:r>
              <a:rPr lang="ru-RU" sz="1000" dirty="0" err="1"/>
              <a:t>біосферного</a:t>
            </a:r>
            <a:r>
              <a:rPr lang="ru-RU" sz="1000" dirty="0"/>
              <a:t> </a:t>
            </a:r>
            <a:r>
              <a:rPr lang="ru-RU" sz="1000" dirty="0" err="1"/>
              <a:t>вуглецевого</a:t>
            </a:r>
            <a:r>
              <a:rPr lang="ru-RU" sz="1000" dirty="0"/>
              <a:t> </a:t>
            </a:r>
            <a:r>
              <a:rPr lang="ru-RU" sz="1000" dirty="0" err="1"/>
              <a:t>кругообігу</a:t>
            </a:r>
            <a:r>
              <a:rPr lang="ru-RU" sz="1000" dirty="0"/>
              <a:t>: "</a:t>
            </a:r>
            <a:r>
              <a:rPr lang="ru-RU" sz="1000" dirty="0" err="1"/>
              <a:t>надходження</a:t>
            </a:r>
            <a:r>
              <a:rPr lang="ru-RU" sz="1000" dirty="0"/>
              <a:t> </a:t>
            </a:r>
            <a:r>
              <a:rPr lang="ru-RU" sz="1000" dirty="0" err="1"/>
              <a:t>вуглекислого</a:t>
            </a:r>
            <a:r>
              <a:rPr lang="ru-RU" sz="1000" dirty="0"/>
              <a:t> газу в атмосферу почало </a:t>
            </a:r>
            <a:r>
              <a:rPr lang="ru-RU" sz="1000" dirty="0" err="1"/>
              <a:t>перевищувати</a:t>
            </a:r>
            <a:r>
              <a:rPr lang="ru-RU" sz="1000" dirty="0"/>
              <a:t> </a:t>
            </a:r>
            <a:r>
              <a:rPr lang="ru-RU" sz="1000" dirty="0" err="1"/>
              <a:t>його</a:t>
            </a:r>
            <a:r>
              <a:rPr lang="ru-RU" sz="1000" dirty="0"/>
              <a:t> </a:t>
            </a:r>
            <a:r>
              <a:rPr lang="ru-RU" sz="1000" dirty="0" err="1"/>
              <a:t>споживання</a:t>
            </a:r>
            <a:r>
              <a:rPr lang="ru-RU" sz="1000" dirty="0"/>
              <a:t> </a:t>
            </a:r>
            <a:r>
              <a:rPr lang="ru-RU" sz="1000" dirty="0" err="1"/>
              <a:t>живими</a:t>
            </a:r>
            <a:r>
              <a:rPr lang="ru-RU" sz="1000" dirty="0"/>
              <a:t> </a:t>
            </a:r>
            <a:r>
              <a:rPr lang="ru-RU" sz="1000" dirty="0" err="1"/>
              <a:t>організмами</a:t>
            </a:r>
            <a:r>
              <a:rPr lang="ru-RU" sz="1000" dirty="0"/>
              <a:t>. </a:t>
            </a:r>
            <a:br>
              <a:rPr lang="ru-RU" sz="1000" dirty="0"/>
            </a:br>
            <a:r>
              <a:rPr lang="ru-RU" sz="1000" dirty="0"/>
              <a:t/>
            </a:r>
            <a:br>
              <a:rPr lang="ru-RU" sz="1000" dirty="0"/>
            </a:br>
            <a:r>
              <a:rPr lang="ru-RU" sz="1000" dirty="0" err="1"/>
              <a:t>Сьогодні</a:t>
            </a:r>
            <a:r>
              <a:rPr lang="ru-RU" sz="1000" dirty="0"/>
              <a:t> у </a:t>
            </a:r>
            <a:r>
              <a:rPr lang="ru-RU" sz="1000" dirty="0" err="1"/>
              <a:t>світі</a:t>
            </a:r>
            <a:r>
              <a:rPr lang="ru-RU" sz="1000" dirty="0"/>
              <a:t> в </a:t>
            </a:r>
            <a:r>
              <a:rPr lang="ru-RU" sz="1000" dirty="0" err="1"/>
              <a:t>результаті</a:t>
            </a:r>
            <a:r>
              <a:rPr lang="ru-RU" sz="1000" dirty="0"/>
              <a:t> </a:t>
            </a:r>
            <a:r>
              <a:rPr lang="ru-RU" sz="1000" dirty="0" err="1"/>
              <a:t>спалювання</a:t>
            </a:r>
            <a:r>
              <a:rPr lang="ru-RU" sz="1000" dirty="0"/>
              <a:t> </a:t>
            </a:r>
            <a:r>
              <a:rPr lang="ru-RU" sz="1000" dirty="0" err="1"/>
              <a:t>палива</a:t>
            </a:r>
            <a:r>
              <a:rPr lang="ru-RU" sz="1000" dirty="0"/>
              <a:t> на </a:t>
            </a:r>
            <a:r>
              <a:rPr lang="ru-RU" sz="1000" dirty="0" err="1"/>
              <a:t>теплових</a:t>
            </a:r>
            <a:r>
              <a:rPr lang="ru-RU" sz="1000" dirty="0"/>
              <a:t> </a:t>
            </a:r>
            <a:r>
              <a:rPr lang="ru-RU" sz="1000" dirty="0" err="1"/>
              <a:t>електростанціях</a:t>
            </a:r>
            <a:r>
              <a:rPr lang="ru-RU" sz="1000" dirty="0"/>
              <a:t>, </a:t>
            </a:r>
            <a:r>
              <a:rPr lang="ru-RU" sz="1000" dirty="0" err="1"/>
              <a:t>промислових</a:t>
            </a:r>
            <a:r>
              <a:rPr lang="ru-RU" sz="1000" dirty="0"/>
              <a:t> </a:t>
            </a:r>
            <a:r>
              <a:rPr lang="ru-RU" sz="1000" dirty="0" err="1"/>
              <a:t>підприємствах</a:t>
            </a:r>
            <a:r>
              <a:rPr lang="ru-RU" sz="1000" dirty="0"/>
              <a:t> і в </a:t>
            </a:r>
            <a:r>
              <a:rPr lang="ru-RU" sz="1000" dirty="0" err="1"/>
              <a:t>автомобільних</a:t>
            </a:r>
            <a:r>
              <a:rPr lang="ru-RU" sz="1000" dirty="0"/>
              <a:t> </a:t>
            </a:r>
            <a:r>
              <a:rPr lang="ru-RU" sz="1000" dirty="0" err="1"/>
              <a:t>двигунах</a:t>
            </a:r>
            <a:r>
              <a:rPr lang="ru-RU" sz="1000" dirty="0"/>
              <a:t> в атмосферу </a:t>
            </a:r>
            <a:r>
              <a:rPr lang="ru-RU" sz="1000" dirty="0" err="1"/>
              <a:t>щорічно</a:t>
            </a:r>
            <a:r>
              <a:rPr lang="ru-RU" sz="1000" dirty="0"/>
              <a:t> </a:t>
            </a:r>
            <a:r>
              <a:rPr lang="ru-RU" sz="1000" dirty="0" err="1"/>
              <a:t>викидається</a:t>
            </a:r>
            <a:r>
              <a:rPr lang="ru-RU" sz="1000" dirty="0"/>
              <a:t> </a:t>
            </a:r>
            <a:r>
              <a:rPr lang="ru-RU" sz="1000" dirty="0" err="1"/>
              <a:t>більше</a:t>
            </a:r>
            <a:r>
              <a:rPr lang="ru-RU" sz="1000" dirty="0"/>
              <a:t> 5 млрд тонн </a:t>
            </a:r>
            <a:r>
              <a:rPr lang="ru-RU" sz="1000" dirty="0" err="1"/>
              <a:t>вуглекислого</a:t>
            </a:r>
            <a:r>
              <a:rPr lang="ru-RU" sz="1000" dirty="0"/>
              <a:t> газу. </a:t>
            </a:r>
            <a:r>
              <a:rPr lang="ru-RU" sz="1000" dirty="0" err="1"/>
              <a:t>Ще</a:t>
            </a:r>
            <a:r>
              <a:rPr lang="ru-RU" sz="1000" dirty="0"/>
              <a:t> 1—2 млрд тонн </a:t>
            </a:r>
            <a:r>
              <a:rPr lang="ru-RU" sz="1000" dirty="0" err="1"/>
              <a:t>його</a:t>
            </a:r>
            <a:r>
              <a:rPr lang="ru-RU" sz="1000" dirty="0"/>
              <a:t> </a:t>
            </a:r>
            <a:r>
              <a:rPr lang="ru-RU" sz="1000" dirty="0" err="1"/>
              <a:t>йде</a:t>
            </a:r>
            <a:r>
              <a:rPr lang="ru-RU" sz="1000" dirty="0"/>
              <a:t> в атмосферу за </a:t>
            </a:r>
            <a:r>
              <a:rPr lang="ru-RU" sz="1000" dirty="0" err="1"/>
              <a:t>рахунок</a:t>
            </a:r>
            <a:r>
              <a:rPr lang="ru-RU" sz="1000" dirty="0"/>
              <a:t> </a:t>
            </a:r>
            <a:r>
              <a:rPr lang="ru-RU" sz="1000" dirty="0" err="1"/>
              <a:t>спалювання</a:t>
            </a:r>
            <a:r>
              <a:rPr lang="ru-RU" sz="1000" dirty="0"/>
              <a:t> </a:t>
            </a:r>
            <a:r>
              <a:rPr lang="ru-RU" sz="1000" dirty="0" err="1"/>
              <a:t>лісів</a:t>
            </a:r>
            <a:r>
              <a:rPr lang="ru-RU" sz="1000" dirty="0"/>
              <a:t>, </a:t>
            </a:r>
            <a:r>
              <a:rPr lang="ru-RU" sz="1000" dirty="0" err="1"/>
              <a:t>переважно</a:t>
            </a:r>
            <a:r>
              <a:rPr lang="ru-RU" sz="1000" dirty="0"/>
              <a:t> </a:t>
            </a:r>
            <a:r>
              <a:rPr lang="ru-RU" sz="1000" dirty="0" err="1"/>
              <a:t>тропічних</a:t>
            </a:r>
            <a:r>
              <a:rPr lang="ru-RU" sz="1000" dirty="0"/>
              <a:t>. </a:t>
            </a:r>
            <a:r>
              <a:rPr lang="ru-RU" sz="1000" dirty="0" err="1"/>
              <a:t>Ліси</a:t>
            </a:r>
            <a:r>
              <a:rPr lang="ru-RU" sz="1000" dirty="0"/>
              <a:t> </a:t>
            </a:r>
            <a:r>
              <a:rPr lang="ru-RU" sz="1000" dirty="0" err="1"/>
              <a:t>зникають</a:t>
            </a:r>
            <a:r>
              <a:rPr lang="ru-RU" sz="1000" dirty="0"/>
              <a:t> </a:t>
            </a:r>
            <a:r>
              <a:rPr lang="ru-RU" sz="1000" dirty="0" err="1"/>
              <a:t>із</a:t>
            </a:r>
            <a:r>
              <a:rPr lang="ru-RU" sz="1000" dirty="0"/>
              <a:t> </a:t>
            </a:r>
            <a:r>
              <a:rPr lang="ru-RU" sz="1000" dirty="0" err="1"/>
              <a:t>поверхні</a:t>
            </a:r>
            <a:r>
              <a:rPr lang="ru-RU" sz="1000" dirty="0"/>
              <a:t> </a:t>
            </a:r>
            <a:r>
              <a:rPr lang="ru-RU" sz="1000" dirty="0" err="1"/>
              <a:t>планети</a:t>
            </a:r>
            <a:r>
              <a:rPr lang="ru-RU" sz="1000" dirty="0"/>
              <a:t> з </a:t>
            </a:r>
            <a:r>
              <a:rPr lang="ru-RU" sz="1000" dirty="0" err="1"/>
              <a:t>катастрофічною</a:t>
            </a:r>
            <a:r>
              <a:rPr lang="ru-RU" sz="1000" dirty="0"/>
              <a:t> </a:t>
            </a:r>
            <a:r>
              <a:rPr lang="ru-RU" sz="1000" dirty="0" err="1"/>
              <a:t>швидкістю</a:t>
            </a:r>
            <a:r>
              <a:rPr lang="ru-RU" sz="1000" dirty="0"/>
              <a:t>, за </a:t>
            </a:r>
            <a:r>
              <a:rPr lang="ru-RU" sz="1000" dirty="0" err="1"/>
              <a:t>останні</a:t>
            </a:r>
            <a:r>
              <a:rPr lang="ru-RU" sz="1000" dirty="0"/>
              <a:t> два </a:t>
            </a:r>
            <a:r>
              <a:rPr lang="ru-RU" sz="1000" dirty="0" err="1"/>
              <a:t>століття</a:t>
            </a:r>
            <a:r>
              <a:rPr lang="ru-RU" sz="1000" dirty="0"/>
              <a:t> </a:t>
            </a:r>
            <a:r>
              <a:rPr lang="ru-RU" sz="1000" dirty="0" err="1"/>
              <a:t>їхня</a:t>
            </a:r>
            <a:r>
              <a:rPr lang="ru-RU" sz="1000" dirty="0"/>
              <a:t> </a:t>
            </a:r>
            <a:r>
              <a:rPr lang="ru-RU" sz="1000" dirty="0" err="1"/>
              <a:t>площа</a:t>
            </a:r>
            <a:r>
              <a:rPr lang="ru-RU" sz="1000" dirty="0"/>
              <a:t> </a:t>
            </a:r>
            <a:r>
              <a:rPr lang="ru-RU" sz="1000" dirty="0" err="1"/>
              <a:t>скоротилася</a:t>
            </a:r>
            <a:r>
              <a:rPr lang="ru-RU" sz="1000" dirty="0"/>
              <a:t> </a:t>
            </a:r>
            <a:r>
              <a:rPr lang="ru-RU" sz="1000" dirty="0" err="1"/>
              <a:t>вдвічі</a:t>
            </a:r>
            <a:r>
              <a:rPr lang="ru-RU" sz="1000" dirty="0"/>
              <a:t> </a:t>
            </a:r>
            <a:r>
              <a:rPr lang="ru-RU" sz="1000" dirty="0" err="1"/>
              <a:t>Вологі</a:t>
            </a:r>
            <a:r>
              <a:rPr lang="ru-RU" sz="1000" dirty="0"/>
              <a:t> </a:t>
            </a:r>
            <a:r>
              <a:rPr lang="ru-RU" sz="1000" dirty="0" err="1"/>
              <a:t>тропічні</a:t>
            </a:r>
            <a:r>
              <a:rPr lang="ru-RU" sz="1000" dirty="0"/>
              <a:t> </a:t>
            </a:r>
            <a:r>
              <a:rPr lang="ru-RU" sz="1000" dirty="0" err="1"/>
              <a:t>піси</a:t>
            </a:r>
            <a:r>
              <a:rPr lang="ru-RU" sz="1000" dirty="0"/>
              <a:t> почали </a:t>
            </a:r>
            <a:r>
              <a:rPr lang="ru-RU" sz="1000" dirty="0" err="1"/>
              <a:t>інтенсивно</a:t>
            </a:r>
            <a:r>
              <a:rPr lang="ru-RU" sz="1000" dirty="0"/>
              <a:t> </a:t>
            </a:r>
            <a:r>
              <a:rPr lang="ru-RU" sz="1000" dirty="0" err="1"/>
              <a:t>згоряти</a:t>
            </a:r>
            <a:r>
              <a:rPr lang="ru-RU" sz="1000" dirty="0"/>
              <a:t> </a:t>
            </a:r>
            <a:r>
              <a:rPr lang="ru-RU" sz="1000" dirty="0" err="1"/>
              <a:t>із</a:t>
            </a:r>
            <a:r>
              <a:rPr lang="ru-RU" sz="1000" dirty="0"/>
              <a:t> </a:t>
            </a:r>
            <a:r>
              <a:rPr lang="ru-RU" sz="1000" dirty="0" err="1"/>
              <a:t>середини</a:t>
            </a:r>
            <a:r>
              <a:rPr lang="ru-RU" sz="1000" dirty="0"/>
              <a:t> </a:t>
            </a:r>
            <a:r>
              <a:rPr lang="en-US" sz="1000" dirty="0"/>
              <a:t>XX </a:t>
            </a:r>
            <a:r>
              <a:rPr lang="ru-RU" sz="1000" dirty="0"/>
              <a:t>ст. (у </a:t>
            </a:r>
            <a:r>
              <a:rPr lang="ru-RU" sz="1000" dirty="0" err="1"/>
              <a:t>середньому</a:t>
            </a:r>
            <a:r>
              <a:rPr lang="ru-RU" sz="1000" dirty="0"/>
              <a:t> вони </a:t>
            </a:r>
            <a:r>
              <a:rPr lang="ru-RU" sz="1000" dirty="0" err="1"/>
              <a:t>зникають</a:t>
            </a:r>
            <a:r>
              <a:rPr lang="ru-RU" sz="1000" dirty="0"/>
              <a:t> </a:t>
            </a:r>
            <a:r>
              <a:rPr lang="ru-RU" sz="1000" dirty="0" err="1"/>
              <a:t>зі</a:t>
            </a:r>
            <a:r>
              <a:rPr lang="ru-RU" sz="1000" dirty="0"/>
              <a:t> </a:t>
            </a:r>
            <a:r>
              <a:rPr lang="ru-RU" sz="1000" dirty="0" err="1"/>
              <a:t>швидкістю</a:t>
            </a:r>
            <a:r>
              <a:rPr lang="ru-RU" sz="1000" dirty="0"/>
              <a:t> І га на </a:t>
            </a:r>
            <a:r>
              <a:rPr lang="ru-RU" sz="1000" dirty="0" err="1"/>
              <a:t>хвилину</a:t>
            </a:r>
            <a:r>
              <a:rPr lang="ru-RU" sz="1000" dirty="0"/>
              <a:t> </a:t>
            </a:r>
            <a:r>
              <a:rPr lang="ru-RU" sz="1000" dirty="0" err="1"/>
              <a:t>або</a:t>
            </a:r>
            <a:r>
              <a:rPr lang="ru-RU" sz="1000" dirty="0"/>
              <a:t> 5 тис км на </a:t>
            </a:r>
            <a:r>
              <a:rPr lang="ru-RU" sz="1000" dirty="0" err="1"/>
              <a:t>рік</a:t>
            </a:r>
            <a:r>
              <a:rPr lang="ru-RU" sz="1000" dirty="0"/>
              <a:t>). </a:t>
            </a:r>
            <a:br>
              <a:rPr lang="ru-RU" sz="1000" dirty="0"/>
            </a:br>
            <a:r>
              <a:rPr lang="ru-RU" sz="1000" dirty="0"/>
              <a:t/>
            </a:r>
            <a:br>
              <a:rPr lang="ru-RU" sz="1000" dirty="0"/>
            </a:br>
            <a:r>
              <a:rPr lang="ru-RU" sz="1000" dirty="0"/>
              <a:t>25 % </a:t>
            </a:r>
            <a:r>
              <a:rPr lang="ru-RU" sz="1000" dirty="0" err="1"/>
              <a:t>промислових</a:t>
            </a:r>
            <a:r>
              <a:rPr lang="ru-RU" sz="1000" dirty="0"/>
              <a:t> </a:t>
            </a:r>
            <a:r>
              <a:rPr lang="ru-RU" sz="1000" dirty="0" err="1"/>
              <a:t>викидів</a:t>
            </a:r>
            <a:r>
              <a:rPr lang="ru-RU" sz="1000" dirty="0"/>
              <a:t> </a:t>
            </a:r>
            <a:r>
              <a:rPr lang="ru-RU" sz="1000" dirty="0" err="1"/>
              <a:t>вуглекислого</a:t>
            </a:r>
            <a:r>
              <a:rPr lang="ru-RU" sz="1000" dirty="0"/>
              <a:t> газу за </a:t>
            </a:r>
            <a:r>
              <a:rPr lang="ru-RU" sz="1000" dirty="0" err="1"/>
              <a:t>рахунок</a:t>
            </a:r>
            <a:r>
              <a:rPr lang="ru-RU" sz="1000" dirty="0"/>
              <a:t> </a:t>
            </a:r>
            <a:r>
              <a:rPr lang="ru-RU" sz="1000" dirty="0" err="1"/>
              <a:t>спалювання</a:t>
            </a:r>
            <a:r>
              <a:rPr lang="ru-RU" sz="1000" dirty="0"/>
              <a:t> </a:t>
            </a:r>
            <a:r>
              <a:rPr lang="ru-RU" sz="1000" dirty="0" err="1"/>
              <a:t>палива</a:t>
            </a:r>
            <a:r>
              <a:rPr lang="ru-RU" sz="1000" dirty="0"/>
              <a:t> в атмосферу </a:t>
            </a:r>
            <a:r>
              <a:rPr lang="ru-RU" sz="1000" dirty="0" err="1"/>
              <a:t>дають</a:t>
            </a:r>
            <a:r>
              <a:rPr lang="ru-RU" sz="1000" dirty="0"/>
              <a:t> США і </a:t>
            </a:r>
            <a:r>
              <a:rPr lang="ru-RU" sz="1000" dirty="0" err="1"/>
              <a:t>країни</a:t>
            </a:r>
            <a:r>
              <a:rPr lang="ru-RU" sz="1000" dirty="0"/>
              <a:t> </a:t>
            </a:r>
            <a:r>
              <a:rPr lang="ru-RU" sz="1000" dirty="0" err="1"/>
              <a:t>Євросоюзу</a:t>
            </a:r>
            <a:r>
              <a:rPr lang="ru-RU" sz="1000" dirty="0"/>
              <a:t>. 11 % - Китай, 9 % - </a:t>
            </a:r>
            <a:r>
              <a:rPr lang="ru-RU" sz="1000" dirty="0" err="1"/>
              <a:t>Росія</a:t>
            </a:r>
            <a:r>
              <a:rPr lang="ru-RU" sz="1000" dirty="0"/>
              <a:t>. </a:t>
            </a:r>
            <a:br>
              <a:rPr lang="ru-RU" sz="1000" dirty="0"/>
            </a:br>
            <a:r>
              <a:rPr lang="ru-RU" sz="1000" dirty="0"/>
              <a:t/>
            </a:r>
            <a:br>
              <a:rPr lang="ru-RU" sz="1000" dirty="0"/>
            </a:br>
            <a:r>
              <a:rPr lang="ru-RU" sz="1000" dirty="0"/>
              <a:t>До </a:t>
            </a:r>
            <a:r>
              <a:rPr lang="ru-RU" sz="1000" dirty="0" err="1"/>
              <a:t>інших</a:t>
            </a:r>
            <a:r>
              <a:rPr lang="ru-RU" sz="1000" dirty="0"/>
              <a:t> </a:t>
            </a:r>
            <a:r>
              <a:rPr lang="ru-RU" sz="1000" dirty="0" err="1"/>
              <a:t>парникових</a:t>
            </a:r>
            <a:r>
              <a:rPr lang="ru-RU" sz="1000" dirty="0"/>
              <a:t> </a:t>
            </a:r>
            <a:r>
              <a:rPr lang="ru-RU" sz="1000" dirty="0" err="1"/>
              <a:t>газів</a:t>
            </a:r>
            <a:r>
              <a:rPr lang="ru-RU" sz="1000" dirty="0"/>
              <a:t>, </a:t>
            </a:r>
            <a:r>
              <a:rPr lang="ru-RU" sz="1000" dirty="0" err="1"/>
              <a:t>поява</a:t>
            </a:r>
            <a:r>
              <a:rPr lang="ru-RU" sz="1000" dirty="0"/>
              <a:t> </a:t>
            </a:r>
            <a:r>
              <a:rPr lang="ru-RU" sz="1000" dirty="0" err="1"/>
              <a:t>яких</a:t>
            </a:r>
            <a:r>
              <a:rPr lang="ru-RU" sz="1000" dirty="0"/>
              <a:t> в </a:t>
            </a:r>
            <a:r>
              <a:rPr lang="ru-RU" sz="1000" dirty="0" err="1"/>
              <a:t>атмосфері</a:t>
            </a:r>
            <a:r>
              <a:rPr lang="ru-RU" sz="1000" dirty="0"/>
              <a:t> в </a:t>
            </a:r>
            <a:r>
              <a:rPr lang="ru-RU" sz="1000" dirty="0" err="1"/>
              <a:t>значній</a:t>
            </a:r>
            <a:r>
              <a:rPr lang="ru-RU" sz="1000" dirty="0"/>
              <a:t> </a:t>
            </a:r>
            <a:r>
              <a:rPr lang="ru-RU" sz="1000" dirty="0" err="1"/>
              <a:t>кількості</a:t>
            </a:r>
            <a:r>
              <a:rPr lang="ru-RU" sz="1000" dirty="0"/>
              <a:t> </a:t>
            </a:r>
            <a:r>
              <a:rPr lang="en-US" sz="1000" dirty="0"/>
              <a:t>o6v </a:t>
            </a:r>
            <a:r>
              <a:rPr lang="ru-RU" sz="1000" dirty="0" err="1"/>
              <a:t>мовлена</a:t>
            </a:r>
            <a:r>
              <a:rPr lang="ru-RU" sz="1000" dirty="0"/>
              <a:t> </a:t>
            </a:r>
            <a:r>
              <a:rPr lang="ru-RU" sz="1000" dirty="0" err="1"/>
              <a:t>господарською</a:t>
            </a:r>
            <a:r>
              <a:rPr lang="ru-RU" sz="1000" dirty="0"/>
              <a:t> </a:t>
            </a:r>
            <a:r>
              <a:rPr lang="ru-RU" sz="1000" dirty="0" err="1"/>
              <a:t>діяльністю</a:t>
            </a:r>
            <a:r>
              <a:rPr lang="ru-RU" sz="1000" dirty="0"/>
              <a:t> </a:t>
            </a:r>
            <a:r>
              <a:rPr lang="ru-RU" sz="1000" dirty="0" err="1"/>
              <a:t>людини</a:t>
            </a:r>
            <a:r>
              <a:rPr lang="ru-RU" sz="1000" dirty="0"/>
              <a:t>, належать </a:t>
            </a:r>
            <a:br>
              <a:rPr lang="ru-RU" sz="1000" dirty="0"/>
            </a:br>
            <a:r>
              <a:rPr lang="ru-RU" sz="1000" dirty="0"/>
              <a:t/>
            </a:r>
            <a:br>
              <a:rPr lang="ru-RU" sz="1000" dirty="0"/>
            </a:br>
            <a:r>
              <a:rPr lang="ru-RU" sz="1000" dirty="0"/>
              <a:t>метан СН4, </a:t>
            </a:r>
            <a:r>
              <a:rPr lang="ru-RU" sz="1000" dirty="0" err="1"/>
              <a:t>що</a:t>
            </a:r>
            <a:r>
              <a:rPr lang="ru-RU" sz="1000" dirty="0"/>
              <a:t> </a:t>
            </a:r>
            <a:r>
              <a:rPr lang="ru-RU" sz="1000" dirty="0" err="1"/>
              <a:t>надходить</a:t>
            </a:r>
            <a:r>
              <a:rPr lang="ru-RU" sz="1000" dirty="0"/>
              <a:t> </a:t>
            </a:r>
            <a:r>
              <a:rPr lang="ru-RU" sz="1000" dirty="0" err="1"/>
              <a:t>із</a:t>
            </a:r>
            <a:r>
              <a:rPr lang="ru-RU" sz="1000" dirty="0"/>
              <a:t> </a:t>
            </a:r>
            <a:r>
              <a:rPr lang="ru-RU" sz="1000" dirty="0" err="1"/>
              <a:t>рисових</a:t>
            </a:r>
            <a:r>
              <a:rPr lang="ru-RU" sz="1000" dirty="0"/>
              <a:t> </a:t>
            </a:r>
            <a:r>
              <a:rPr lang="ru-RU" sz="1000" dirty="0" err="1"/>
              <a:t>полів</a:t>
            </a:r>
            <a:r>
              <a:rPr lang="ru-RU" sz="1000" dirty="0"/>
              <a:t> (</a:t>
            </a:r>
            <a:r>
              <a:rPr lang="ru-RU" sz="1000" dirty="0" err="1"/>
              <a:t>близько</a:t>
            </a:r>
            <a:r>
              <a:rPr lang="ru-RU" sz="1000" dirty="0"/>
              <a:t> 110 млн тонн на </a:t>
            </a:r>
            <a:r>
              <a:rPr lang="ru-RU" sz="1000" dirty="0" err="1"/>
              <a:t>рік</a:t>
            </a:r>
            <a:r>
              <a:rPr lang="ru-RU" sz="1000" dirty="0"/>
              <a:t>), </a:t>
            </a:r>
            <a:r>
              <a:rPr lang="en-US" sz="1000" dirty="0"/>
              <a:t>v </a:t>
            </a:r>
            <a:r>
              <a:rPr lang="ru-RU" sz="1000" dirty="0" err="1"/>
              <a:t>результаті</a:t>
            </a:r>
            <a:r>
              <a:rPr lang="ru-RU" sz="1000" dirty="0"/>
              <a:t> </a:t>
            </a:r>
            <a:r>
              <a:rPr lang="ru-RU" sz="1000" dirty="0" err="1"/>
              <a:t>витоків</a:t>
            </a:r>
            <a:r>
              <a:rPr lang="ru-RU" sz="1000" dirty="0"/>
              <a:t> природного газу при </a:t>
            </a:r>
            <a:r>
              <a:rPr lang="ru-RU" sz="1000" dirty="0" err="1"/>
              <a:t>нафто</a:t>
            </a:r>
            <a:r>
              <a:rPr lang="ru-RU" sz="1000" dirty="0"/>
              <a:t>- і </a:t>
            </a:r>
            <a:r>
              <a:rPr lang="ru-RU" sz="1000" dirty="0" err="1"/>
              <a:t>вуглевидобутку</a:t>
            </a:r>
            <a:r>
              <a:rPr lang="ru-RU" sz="1000" dirty="0"/>
              <a:t> (до 50 млн тонн у </a:t>
            </a:r>
            <a:r>
              <a:rPr lang="ru-RU" sz="1000" dirty="0" err="1"/>
              <a:t>рік</a:t>
            </a:r>
            <a:r>
              <a:rPr lang="ru-RU" sz="1000" dirty="0"/>
              <a:t>) </a:t>
            </a:r>
            <a:r>
              <a:rPr lang="ru-RU" sz="1000" dirty="0" err="1"/>
              <a:t>Частка</a:t>
            </a:r>
            <a:r>
              <a:rPr lang="ru-RU" sz="1000" dirty="0"/>
              <a:t> </a:t>
            </a:r>
            <a:r>
              <a:rPr lang="ru-RU" sz="1000" dirty="0" err="1"/>
              <a:t>його</a:t>
            </a:r>
            <a:r>
              <a:rPr lang="ru-RU" sz="1000" dirty="0"/>
              <a:t> </a:t>
            </a:r>
            <a:r>
              <a:rPr lang="ru-RU" sz="1000" dirty="0" err="1"/>
              <a:t>впливу</a:t>
            </a:r>
            <a:r>
              <a:rPr lang="ru-RU" sz="1000" dirty="0"/>
              <a:t> на </a:t>
            </a:r>
            <a:r>
              <a:rPr lang="ru-RU" sz="1000" dirty="0" err="1"/>
              <a:t>посилення</a:t>
            </a:r>
            <a:r>
              <a:rPr lang="ru-RU" sz="1000" dirty="0"/>
              <a:t> парникового </a:t>
            </a:r>
            <a:r>
              <a:rPr lang="ru-RU" sz="1000" dirty="0" err="1"/>
              <a:t>ефекту</a:t>
            </a:r>
            <a:r>
              <a:rPr lang="ru-RU" sz="1000" dirty="0"/>
              <a:t> </a:t>
            </a:r>
            <a:r>
              <a:rPr lang="ru-RU" sz="1000" dirty="0" err="1"/>
              <a:t>складає</a:t>
            </a:r>
            <a:r>
              <a:rPr lang="ru-RU" sz="1000" dirty="0"/>
              <a:t> 15 %. </a:t>
            </a:r>
            <a:br>
              <a:rPr lang="ru-RU" sz="1000" dirty="0"/>
            </a:br>
            <a:r>
              <a:rPr lang="ru-RU" sz="1000" dirty="0"/>
              <a:t/>
            </a:r>
            <a:br>
              <a:rPr lang="ru-RU" sz="1000" dirty="0"/>
            </a:br>
            <a:r>
              <a:rPr lang="ru-RU" sz="1000" dirty="0" err="1"/>
              <a:t>фторхлорвуглеці</a:t>
            </a:r>
            <a:r>
              <a:rPr lang="ru-RU" sz="1000" dirty="0"/>
              <a:t> (</a:t>
            </a:r>
            <a:r>
              <a:rPr lang="ru-RU" sz="1000" dirty="0" err="1"/>
              <a:t>фреони</a:t>
            </a:r>
            <a:r>
              <a:rPr lang="ru-RU" sz="1000" dirty="0"/>
              <a:t>), </a:t>
            </a:r>
            <a:r>
              <a:rPr lang="ru-RU" sz="1000" dirty="0" err="1"/>
              <a:t>витік</a:t>
            </a:r>
            <a:r>
              <a:rPr lang="ru-RU" sz="1000" dirty="0"/>
              <a:t> </a:t>
            </a:r>
            <a:r>
              <a:rPr lang="ru-RU" sz="1000" dirty="0" err="1"/>
              <a:t>яких</a:t>
            </a:r>
            <a:r>
              <a:rPr lang="ru-RU" sz="1000" dirty="0"/>
              <a:t> </a:t>
            </a:r>
            <a:r>
              <a:rPr lang="ru-RU" sz="1000" dirty="0" err="1"/>
              <a:t>відбувається</a:t>
            </a:r>
            <a:r>
              <a:rPr lang="ru-RU" sz="1000" dirty="0"/>
              <a:t> на </a:t>
            </a:r>
            <a:r>
              <a:rPr lang="ru-RU" sz="1000" dirty="0" err="1"/>
              <a:t>промислових</a:t>
            </a:r>
            <a:r>
              <a:rPr lang="ru-RU" sz="1000" dirty="0"/>
              <a:t> га </a:t>
            </a:r>
            <a:r>
              <a:rPr lang="ru-RU" sz="1000" dirty="0" err="1"/>
              <a:t>інших</a:t>
            </a:r>
            <a:r>
              <a:rPr lang="ru-RU" sz="1000" dirty="0"/>
              <a:t> </a:t>
            </a:r>
            <a:r>
              <a:rPr lang="ru-RU" sz="1000" dirty="0" err="1"/>
              <a:t>об'єктах</a:t>
            </a:r>
            <a:r>
              <a:rPr lang="ru-RU" sz="1000" dirty="0"/>
              <a:t> </a:t>
            </a:r>
            <a:r>
              <a:rPr lang="ru-RU" sz="1000" dirty="0" err="1"/>
              <a:t>Частка</a:t>
            </a:r>
            <a:r>
              <a:rPr lang="ru-RU" sz="1000" dirty="0"/>
              <a:t> </a:t>
            </a:r>
            <a:r>
              <a:rPr lang="ru-RU" sz="1000" dirty="0" err="1"/>
              <a:t>їхнього</a:t>
            </a:r>
            <a:r>
              <a:rPr lang="ru-RU" sz="1000" dirty="0"/>
              <a:t> </a:t>
            </a:r>
            <a:r>
              <a:rPr lang="ru-RU" sz="1000" dirty="0" err="1"/>
              <a:t>впливу</a:t>
            </a:r>
            <a:r>
              <a:rPr lang="ru-RU" sz="1000" dirty="0"/>
              <a:t> 12—24%, </a:t>
            </a:r>
            <a:br>
              <a:rPr lang="ru-RU" sz="1000" dirty="0"/>
            </a:br>
            <a:r>
              <a:rPr lang="ru-RU" sz="1000" dirty="0"/>
              <a:t/>
            </a:r>
            <a:br>
              <a:rPr lang="ru-RU" sz="1000" dirty="0"/>
            </a:br>
            <a:r>
              <a:rPr lang="ru-RU" sz="1000" dirty="0" err="1"/>
              <a:t>нітроген</a:t>
            </a:r>
            <a:r>
              <a:rPr lang="ru-RU" sz="1000" dirty="0"/>
              <a:t> </a:t>
            </a:r>
            <a:r>
              <a:rPr lang="ru-RU" sz="1000" dirty="0" err="1"/>
              <a:t>оксиди</a:t>
            </a:r>
            <a:r>
              <a:rPr lang="ru-RU" sz="1000" dirty="0"/>
              <a:t>, </a:t>
            </a:r>
            <a:r>
              <a:rPr lang="ru-RU" sz="1000" dirty="0" err="1"/>
              <a:t>що</a:t>
            </a:r>
            <a:r>
              <a:rPr lang="ru-RU" sz="1000" dirty="0"/>
              <a:t> </a:t>
            </a:r>
            <a:r>
              <a:rPr lang="ru-RU" sz="1000" dirty="0" err="1"/>
              <a:t>потрапляють</a:t>
            </a:r>
            <a:r>
              <a:rPr lang="ru-RU" sz="1000" dirty="0"/>
              <a:t> в атмосферу </a:t>
            </a:r>
            <a:r>
              <a:rPr lang="ru-RU" sz="1000" dirty="0" err="1"/>
              <a:t>внаслідок</a:t>
            </a:r>
            <a:r>
              <a:rPr lang="ru-RU" sz="1000" dirty="0"/>
              <a:t> </a:t>
            </a:r>
            <a:r>
              <a:rPr lang="ru-RU" sz="1000" dirty="0" err="1"/>
              <a:t>спалювання</a:t>
            </a:r>
            <a:r>
              <a:rPr lang="ru-RU" sz="1000" dirty="0"/>
              <a:t> </a:t>
            </a:r>
            <a:r>
              <a:rPr lang="ru-RU" sz="1000" dirty="0" err="1"/>
              <a:t>палива</a:t>
            </a:r>
            <a:r>
              <a:rPr lang="ru-RU" sz="1000" dirty="0"/>
              <a:t> в </a:t>
            </a:r>
            <a:r>
              <a:rPr lang="ru-RU" sz="1000" dirty="0" err="1"/>
              <a:t>реактивних</a:t>
            </a:r>
            <a:r>
              <a:rPr lang="ru-RU" sz="1000" dirty="0"/>
              <a:t> </a:t>
            </a:r>
            <a:r>
              <a:rPr lang="ru-RU" sz="1000" dirty="0" err="1"/>
              <a:t>літакових</a:t>
            </a:r>
            <a:r>
              <a:rPr lang="ru-RU" sz="1000" dirty="0"/>
              <a:t> і </a:t>
            </a:r>
            <a:r>
              <a:rPr lang="ru-RU" sz="1000" dirty="0" err="1"/>
              <a:t>ракетних</a:t>
            </a:r>
            <a:r>
              <a:rPr lang="ru-RU" sz="1000" dirty="0"/>
              <a:t> </a:t>
            </a:r>
            <a:r>
              <a:rPr lang="ru-RU" sz="1000" dirty="0" err="1"/>
              <a:t>двигунах</a:t>
            </a:r>
            <a:r>
              <a:rPr lang="ru-RU" sz="1000" dirty="0"/>
              <a:t>, </a:t>
            </a:r>
            <a:r>
              <a:rPr lang="ru-RU" sz="1000" dirty="0" err="1"/>
              <a:t>застосування</a:t>
            </a:r>
            <a:r>
              <a:rPr lang="ru-RU" sz="1000" dirty="0"/>
              <a:t> </a:t>
            </a:r>
            <a:r>
              <a:rPr lang="ru-RU" sz="1000" dirty="0" err="1"/>
              <a:t>азотних</a:t>
            </a:r>
            <a:r>
              <a:rPr lang="ru-RU" sz="1000" dirty="0"/>
              <a:t> добрив </a:t>
            </a:r>
            <a:r>
              <a:rPr lang="en-US" sz="1000" dirty="0"/>
              <a:t>v </a:t>
            </a:r>
            <a:r>
              <a:rPr lang="ru-RU" sz="1000" dirty="0" err="1"/>
              <a:t>сільському</a:t>
            </a:r>
            <a:r>
              <a:rPr lang="ru-RU" sz="1000" dirty="0"/>
              <a:t> </a:t>
            </a:r>
            <a:r>
              <a:rPr lang="ru-RU" sz="1000" dirty="0" err="1"/>
              <a:t>господарстві</a:t>
            </a:r>
            <a:r>
              <a:rPr lang="ru-RU" sz="1000" dirty="0"/>
              <a:t> </a:t>
            </a:r>
            <a:r>
              <a:rPr lang="ru-RU" sz="1000" dirty="0" err="1"/>
              <a:t>Частка</a:t>
            </a:r>
            <a:r>
              <a:rPr lang="ru-RU" sz="1000" dirty="0"/>
              <a:t> </a:t>
            </a:r>
            <a:r>
              <a:rPr lang="ru-RU" sz="1000" dirty="0" err="1"/>
              <a:t>їхнього</a:t>
            </a:r>
            <a:r>
              <a:rPr lang="ru-RU" sz="1000" dirty="0"/>
              <a:t> </a:t>
            </a:r>
            <a:r>
              <a:rPr lang="ru-RU" sz="1000" dirty="0" err="1"/>
              <a:t>впливу</a:t>
            </a:r>
            <a:r>
              <a:rPr lang="ru-RU" sz="1000" dirty="0"/>
              <a:t> - 5—6% </a:t>
            </a:r>
            <a:br>
              <a:rPr lang="ru-RU" sz="1000" dirty="0"/>
            </a:br>
            <a:r>
              <a:rPr lang="ru-RU" sz="1000" dirty="0"/>
              <a:t/>
            </a:r>
            <a:br>
              <a:rPr lang="ru-RU" sz="1000" dirty="0"/>
            </a:br>
            <a:r>
              <a:rPr lang="ru-RU" sz="1000" dirty="0"/>
              <a:t>За </a:t>
            </a:r>
            <a:r>
              <a:rPr lang="ru-RU" sz="1000" dirty="0" err="1"/>
              <a:t>останні</a:t>
            </a:r>
            <a:r>
              <a:rPr lang="ru-RU" sz="1000" dirty="0"/>
              <a:t> роки </a:t>
            </a:r>
            <a:r>
              <a:rPr lang="ru-RU" sz="1000" dirty="0" err="1"/>
              <a:t>відзначається</a:t>
            </a:r>
            <a:r>
              <a:rPr lang="ru-RU" sz="1000" dirty="0"/>
              <a:t> </a:t>
            </a:r>
            <a:r>
              <a:rPr lang="ru-RU" sz="1000" dirty="0" err="1"/>
              <a:t>поступове</a:t>
            </a:r>
            <a:r>
              <a:rPr lang="ru-RU" sz="1000" dirty="0"/>
              <a:t> </a:t>
            </a:r>
            <a:r>
              <a:rPr lang="ru-RU" sz="1000" dirty="0" err="1" smtClean="0"/>
              <a:t>зростання</a:t>
            </a:r>
            <a:r>
              <a:rPr lang="ru-RU" sz="1000" dirty="0"/>
              <a:t> </a:t>
            </a:r>
            <a:r>
              <a:rPr lang="ru-RU" sz="1000" dirty="0" err="1" smtClean="0"/>
              <a:t>вмісту</a:t>
            </a:r>
            <a:r>
              <a:rPr lang="en-US" sz="1000" dirty="0" smtClean="0"/>
              <a:t> </a:t>
            </a:r>
            <a:r>
              <a:rPr lang="ru-RU" sz="1000" dirty="0" err="1"/>
              <a:t>цих</a:t>
            </a:r>
            <a:r>
              <a:rPr lang="ru-RU" sz="1000" dirty="0"/>
              <a:t> </a:t>
            </a:r>
            <a:r>
              <a:rPr lang="ru-RU" sz="1000" dirty="0" err="1"/>
              <a:t>парникових</a:t>
            </a:r>
            <a:r>
              <a:rPr lang="ru-RU" sz="1000" dirty="0"/>
              <a:t> </a:t>
            </a:r>
            <a:r>
              <a:rPr lang="ru-RU" sz="1000" dirty="0" err="1"/>
              <a:t>газів</a:t>
            </a:r>
            <a:r>
              <a:rPr lang="ru-RU" sz="1000" dirty="0"/>
              <a:t> в </a:t>
            </a:r>
            <a:r>
              <a:rPr lang="ru-RU" sz="1000" dirty="0" err="1"/>
              <a:t>атмосфері</a:t>
            </a:r>
            <a:endParaRPr lang="ru-RU" sz="1000" dirty="0"/>
          </a:p>
        </p:txBody>
      </p:sp>
    </p:spTree>
    <p:extLst>
      <p:ext uri="{BB962C8B-B14F-4D97-AF65-F5344CB8AC3E}">
        <p14:creationId xmlns:p14="http://schemas.microsoft.com/office/powerpoint/2010/main" val="1619766738"/>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a:t>НЕГАТИВНІ НАСЛІДКИ ПАРНИКОВОГО ЕФЕКТУ</a:t>
            </a: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63466" y="2324100"/>
            <a:ext cx="6736080" cy="3508375"/>
          </a:xfrm>
        </p:spPr>
      </p:pic>
    </p:spTree>
    <p:extLst>
      <p:ext uri="{BB962C8B-B14F-4D97-AF65-F5344CB8AC3E}">
        <p14:creationId xmlns:p14="http://schemas.microsoft.com/office/powerpoint/2010/main" val="3282918256"/>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764704"/>
            <a:ext cx="8280920" cy="5760640"/>
          </a:xfrm>
        </p:spPr>
        <p:txBody>
          <a:bodyPr>
            <a:normAutofit/>
          </a:bodyPr>
          <a:lstStyle/>
          <a:p>
            <a:r>
              <a:rPr lang="ru-RU" sz="900" dirty="0" err="1"/>
              <a:t>Припущення</a:t>
            </a:r>
            <a:r>
              <a:rPr lang="ru-RU" sz="900" dirty="0"/>
              <a:t>, </a:t>
            </a:r>
            <a:r>
              <a:rPr lang="ru-RU" sz="900" dirty="0" err="1"/>
              <a:t>що</a:t>
            </a:r>
            <a:r>
              <a:rPr lang="ru-RU" sz="900" dirty="0"/>
              <a:t> </a:t>
            </a:r>
            <a:r>
              <a:rPr lang="ru-RU" sz="900" dirty="0" err="1"/>
              <a:t>наслідками</a:t>
            </a:r>
            <a:r>
              <a:rPr lang="ru-RU" sz="900" dirty="0"/>
              <a:t> </a:t>
            </a:r>
            <a:r>
              <a:rPr lang="ru-RU" sz="900" dirty="0" err="1"/>
              <a:t>господарської</a:t>
            </a:r>
            <a:r>
              <a:rPr lang="ru-RU" sz="900" dirty="0"/>
              <a:t> </a:t>
            </a:r>
            <a:r>
              <a:rPr lang="ru-RU" sz="900" dirty="0" err="1"/>
              <a:t>діяльності</a:t>
            </a:r>
            <a:r>
              <a:rPr lang="ru-RU" sz="900" dirty="0"/>
              <a:t> </a:t>
            </a:r>
            <a:r>
              <a:rPr lang="ru-RU" sz="900" dirty="0" err="1"/>
              <a:t>людини</a:t>
            </a:r>
            <a:r>
              <a:rPr lang="ru-RU" sz="900" dirty="0"/>
              <a:t> </a:t>
            </a:r>
            <a:r>
              <a:rPr lang="ru-RU" sz="900" dirty="0" err="1"/>
              <a:t>можуть</a:t>
            </a:r>
            <a:r>
              <a:rPr lang="ru-RU" sz="900" dirty="0"/>
              <a:t> стати </a:t>
            </a:r>
            <a:r>
              <a:rPr lang="ru-RU" sz="900" dirty="0" err="1"/>
              <a:t>значні</a:t>
            </a:r>
            <a:r>
              <a:rPr lang="ru-RU" sz="900" dirty="0"/>
              <a:t> </a:t>
            </a:r>
            <a:r>
              <a:rPr lang="ru-RU" sz="900" dirty="0" err="1"/>
              <a:t>зміни</a:t>
            </a:r>
            <a:r>
              <a:rPr lang="ru-RU" sz="900" dirty="0"/>
              <a:t> </a:t>
            </a:r>
            <a:r>
              <a:rPr lang="ru-RU" sz="900" dirty="0" err="1"/>
              <a:t>клімату</a:t>
            </a:r>
            <a:r>
              <a:rPr lang="ru-RU" sz="900" dirty="0"/>
              <a:t>, </a:t>
            </a:r>
            <a:r>
              <a:rPr lang="ru-RU" sz="900" dirty="0" err="1"/>
              <a:t>вперше</a:t>
            </a:r>
            <a:r>
              <a:rPr lang="ru-RU" sz="900" dirty="0"/>
              <a:t> </a:t>
            </a:r>
            <a:r>
              <a:rPr lang="ru-RU" sz="900" dirty="0" err="1"/>
              <a:t>були</a:t>
            </a:r>
            <a:r>
              <a:rPr lang="ru-RU" sz="900" dirty="0"/>
              <a:t> </a:t>
            </a:r>
            <a:r>
              <a:rPr lang="ru-RU" sz="900" dirty="0" err="1"/>
              <a:t>висловлені</a:t>
            </a:r>
            <a:r>
              <a:rPr lang="ru-RU" sz="900" dirty="0"/>
              <a:t> </a:t>
            </a:r>
            <a:r>
              <a:rPr lang="ru-RU" sz="900" dirty="0" err="1"/>
              <a:t>наприкінці</a:t>
            </a:r>
            <a:r>
              <a:rPr lang="ru-RU" sz="900" dirty="0"/>
              <a:t> </a:t>
            </a:r>
            <a:r>
              <a:rPr lang="en-US" sz="900" dirty="0"/>
              <a:t>XIX - </a:t>
            </a:r>
            <a:r>
              <a:rPr lang="ru-RU" sz="900" dirty="0"/>
              <a:t>початку </a:t>
            </a:r>
            <a:r>
              <a:rPr lang="en-US" sz="900" dirty="0"/>
              <a:t>XX </a:t>
            </a:r>
            <a:r>
              <a:rPr lang="ru-RU" sz="900" dirty="0" err="1"/>
              <a:t>ст</a:t>
            </a:r>
            <a:r>
              <a:rPr lang="ru-RU" sz="900" dirty="0"/>
              <a:t> У 1922 </a:t>
            </a:r>
            <a:r>
              <a:rPr lang="ru-RU" sz="900" dirty="0" err="1"/>
              <a:t>році</a:t>
            </a:r>
            <a:r>
              <a:rPr lang="ru-RU" sz="900" dirty="0"/>
              <a:t> </a:t>
            </a:r>
            <a:r>
              <a:rPr lang="ru-RU" sz="900" dirty="0" err="1"/>
              <a:t>англійський</a:t>
            </a:r>
            <a:r>
              <a:rPr lang="ru-RU" sz="900" dirty="0"/>
              <a:t> герцог Шерлок </a:t>
            </a:r>
            <a:r>
              <a:rPr lang="ru-RU" sz="900" dirty="0" err="1"/>
              <a:t>висунув</a:t>
            </a:r>
            <a:r>
              <a:rPr lang="ru-RU" sz="900" dirty="0"/>
              <a:t> </a:t>
            </a:r>
            <a:r>
              <a:rPr lang="ru-RU" sz="900" dirty="0" err="1"/>
              <a:t>ідею</a:t>
            </a:r>
            <a:r>
              <a:rPr lang="ru-RU" sz="900" dirty="0"/>
              <a:t>, </a:t>
            </a:r>
            <a:r>
              <a:rPr lang="ru-RU" sz="900" dirty="0" err="1"/>
              <a:t>що</a:t>
            </a:r>
            <a:r>
              <a:rPr lang="ru-RU" sz="900" dirty="0"/>
              <a:t> </a:t>
            </a:r>
            <a:r>
              <a:rPr lang="ru-RU" sz="900" dirty="0" err="1"/>
              <a:t>ці</a:t>
            </a:r>
            <a:r>
              <a:rPr lang="ru-RU" sz="900" dirty="0"/>
              <a:t> </a:t>
            </a:r>
            <a:r>
              <a:rPr lang="ru-RU" sz="900" dirty="0" err="1"/>
              <a:t>зміни</a:t>
            </a:r>
            <a:r>
              <a:rPr lang="ru-RU" sz="900" dirty="0"/>
              <a:t> прямо </a:t>
            </a:r>
            <a:r>
              <a:rPr lang="ru-RU" sz="900" dirty="0" err="1"/>
              <a:t>пов'язані</a:t>
            </a:r>
            <a:r>
              <a:rPr lang="ru-RU" sz="900" dirty="0"/>
              <a:t> з </a:t>
            </a:r>
            <a:r>
              <a:rPr lang="ru-RU" sz="900" dirty="0" err="1"/>
              <a:t>умістом</a:t>
            </a:r>
            <a:r>
              <a:rPr lang="ru-RU" sz="900" dirty="0"/>
              <a:t> </a:t>
            </a:r>
            <a:r>
              <a:rPr lang="ru-RU" sz="900" dirty="0" err="1"/>
              <a:t>вуглекислого</a:t>
            </a:r>
            <a:r>
              <a:rPr lang="ru-RU" sz="900" dirty="0"/>
              <a:t> газу в </a:t>
            </a:r>
            <a:r>
              <a:rPr lang="ru-RU" sz="900" dirty="0" err="1"/>
              <a:t>атмосфері</a:t>
            </a:r>
            <a:r>
              <a:rPr lang="ru-RU" sz="900" dirty="0"/>
              <a:t>, а </a:t>
            </a:r>
            <a:r>
              <a:rPr lang="ru-RU" sz="900" dirty="0" err="1"/>
              <a:t>отже</a:t>
            </a:r>
            <a:r>
              <a:rPr lang="ru-RU" sz="900" dirty="0"/>
              <a:t>, </a:t>
            </a:r>
            <a:r>
              <a:rPr lang="ru-RU" sz="900" dirty="0" err="1"/>
              <a:t>із</a:t>
            </a:r>
            <a:r>
              <a:rPr lang="ru-RU" sz="900" dirty="0"/>
              <a:t> </a:t>
            </a:r>
            <a:r>
              <a:rPr lang="ru-RU" sz="900" dirty="0" err="1"/>
              <a:t>зростаючими</a:t>
            </a:r>
            <a:r>
              <a:rPr lang="ru-RU" sz="900" dirty="0"/>
              <a:t> масштабами </a:t>
            </a:r>
            <a:r>
              <a:rPr lang="ru-RU" sz="900" dirty="0" err="1"/>
              <a:t>використання</a:t>
            </a:r>
            <a:r>
              <a:rPr lang="ru-RU" sz="900" dirty="0"/>
              <a:t> </a:t>
            </a:r>
            <a:r>
              <a:rPr lang="ru-RU" sz="900" dirty="0" err="1"/>
              <a:t>викопного</a:t>
            </a:r>
            <a:r>
              <a:rPr lang="ru-RU" sz="900" dirty="0"/>
              <a:t> </a:t>
            </a:r>
            <a:r>
              <a:rPr lang="ru-RU" sz="900" dirty="0" err="1"/>
              <a:t>горючого</a:t>
            </a:r>
            <a:r>
              <a:rPr lang="ru-RU" sz="900" dirty="0"/>
              <a:t> </a:t>
            </a:r>
            <a:r>
              <a:rPr lang="ru-RU" sz="900" dirty="0" err="1"/>
              <a:t>палива</a:t>
            </a:r>
            <a:r>
              <a:rPr lang="ru-RU" sz="900" dirty="0"/>
              <a:t> </a:t>
            </a:r>
            <a:br>
              <a:rPr lang="ru-RU" sz="900" dirty="0"/>
            </a:br>
            <a:r>
              <a:rPr lang="ru-RU" sz="900" dirty="0"/>
              <a:t/>
            </a:r>
            <a:br>
              <a:rPr lang="ru-RU" sz="900" dirty="0"/>
            </a:br>
            <a:r>
              <a:rPr lang="ru-RU" sz="900" dirty="0"/>
              <a:t>На </a:t>
            </a:r>
            <a:r>
              <a:rPr lang="ru-RU" sz="900" dirty="0" err="1"/>
              <a:t>Міжнародній</a:t>
            </a:r>
            <a:r>
              <a:rPr lang="ru-RU" sz="900" dirty="0"/>
              <a:t> </a:t>
            </a:r>
            <a:r>
              <a:rPr lang="ru-RU" sz="900" dirty="0" err="1"/>
              <a:t>конференції</a:t>
            </a:r>
            <a:r>
              <a:rPr lang="ru-RU" sz="900" dirty="0"/>
              <a:t> </a:t>
            </a:r>
            <a:r>
              <a:rPr lang="ru-RU" sz="900" dirty="0" err="1"/>
              <a:t>вчених</a:t>
            </a:r>
            <a:r>
              <a:rPr lang="ru-RU" sz="900" dirty="0"/>
              <a:t> </a:t>
            </a:r>
            <a:r>
              <a:rPr lang="ru-RU" sz="900" dirty="0" err="1"/>
              <a:t>із</a:t>
            </a:r>
            <a:r>
              <a:rPr lang="ru-RU" sz="900" dirty="0"/>
              <a:t> </a:t>
            </a:r>
            <a:r>
              <a:rPr lang="ru-RU" sz="900" dirty="0" err="1"/>
              <a:t>проблеми</a:t>
            </a:r>
            <a:r>
              <a:rPr lang="ru-RU" sz="900" dirty="0"/>
              <a:t> </a:t>
            </a:r>
            <a:r>
              <a:rPr lang="ru-RU" sz="900" dirty="0" err="1"/>
              <a:t>антропогенної</a:t>
            </a:r>
            <a:r>
              <a:rPr lang="ru-RU" sz="900" dirty="0"/>
              <a:t> </a:t>
            </a:r>
            <a:r>
              <a:rPr lang="ru-RU" sz="900" dirty="0" err="1"/>
              <a:t>зміни</a:t>
            </a:r>
            <a:r>
              <a:rPr lang="ru-RU" sz="900" dirty="0"/>
              <a:t> </a:t>
            </a:r>
            <a:r>
              <a:rPr lang="ru-RU" sz="900" dirty="0" err="1"/>
              <a:t>клімату</a:t>
            </a:r>
            <a:r>
              <a:rPr lang="ru-RU" sz="900" dirty="0"/>
              <a:t>, </a:t>
            </a:r>
            <a:r>
              <a:rPr lang="ru-RU" sz="900" dirty="0" err="1"/>
              <a:t>що</a:t>
            </a:r>
            <a:r>
              <a:rPr lang="ru-RU" sz="900" dirty="0"/>
              <a:t> </a:t>
            </a:r>
            <a:r>
              <a:rPr lang="ru-RU" sz="900" dirty="0" err="1"/>
              <a:t>пройшла</a:t>
            </a:r>
            <a:r>
              <a:rPr lang="ru-RU" sz="900" dirty="0"/>
              <a:t> в Торонто в 1988 рот, </a:t>
            </a:r>
            <a:r>
              <a:rPr lang="ru-RU" sz="900" dirty="0" err="1"/>
              <a:t>був</a:t>
            </a:r>
            <a:r>
              <a:rPr lang="ru-RU" sz="900" dirty="0"/>
              <a:t> </a:t>
            </a:r>
            <a:r>
              <a:rPr lang="ru-RU" sz="900" dirty="0" err="1"/>
              <a:t>зроблений</a:t>
            </a:r>
            <a:r>
              <a:rPr lang="ru-RU" sz="900" dirty="0"/>
              <a:t> </a:t>
            </a:r>
            <a:r>
              <a:rPr lang="ru-RU" sz="900" dirty="0" err="1"/>
              <a:t>висновок</a:t>
            </a:r>
            <a:r>
              <a:rPr lang="ru-RU" sz="900" dirty="0"/>
              <a:t>, </a:t>
            </a:r>
            <a:r>
              <a:rPr lang="ru-RU" sz="900" dirty="0" err="1"/>
              <a:t>що</a:t>
            </a:r>
            <a:r>
              <a:rPr lang="ru-RU" sz="900" dirty="0"/>
              <a:t> </a:t>
            </a:r>
            <a:r>
              <a:rPr lang="ru-RU" sz="900" dirty="0" err="1"/>
              <a:t>наслідки</a:t>
            </a:r>
            <a:r>
              <a:rPr lang="ru-RU" sz="900" dirty="0"/>
              <a:t> </a:t>
            </a:r>
            <a:r>
              <a:rPr lang="ru-RU" sz="900" dirty="0" err="1"/>
              <a:t>посилення</a:t>
            </a:r>
            <a:r>
              <a:rPr lang="ru-RU" sz="900" dirty="0"/>
              <a:t> парникового </a:t>
            </a:r>
            <a:r>
              <a:rPr lang="ru-RU" sz="900" dirty="0" err="1"/>
              <a:t>ефекту</a:t>
            </a:r>
            <a:r>
              <a:rPr lang="ru-RU" sz="900" dirty="0"/>
              <a:t> </a:t>
            </a:r>
            <a:r>
              <a:rPr lang="ru-RU" sz="900" dirty="0" err="1"/>
              <a:t>поступаються</a:t>
            </a:r>
            <a:r>
              <a:rPr lang="ru-RU" sz="900" dirty="0"/>
              <a:t> </a:t>
            </a:r>
            <a:r>
              <a:rPr lang="ru-RU" sz="900" dirty="0" err="1"/>
              <a:t>лише</a:t>
            </a:r>
            <a:r>
              <a:rPr lang="ru-RU" sz="900" dirty="0"/>
              <a:t> </a:t>
            </a:r>
            <a:r>
              <a:rPr lang="ru-RU" sz="900" dirty="0" err="1"/>
              <a:t>наслідкам</a:t>
            </a:r>
            <a:r>
              <a:rPr lang="ru-RU" sz="900" dirty="0"/>
              <a:t> </a:t>
            </a:r>
            <a:r>
              <a:rPr lang="ru-RU" sz="900" dirty="0" err="1"/>
              <a:t>світової</a:t>
            </a:r>
            <a:r>
              <a:rPr lang="ru-RU" sz="900" dirty="0"/>
              <a:t> </a:t>
            </a:r>
            <a:r>
              <a:rPr lang="ru-RU" sz="900" dirty="0" err="1"/>
              <a:t>ядерної</a:t>
            </a:r>
            <a:r>
              <a:rPr lang="ru-RU" sz="900" dirty="0"/>
              <a:t> </a:t>
            </a:r>
            <a:r>
              <a:rPr lang="ru-RU" sz="900" dirty="0" err="1"/>
              <a:t>війни</a:t>
            </a:r>
            <a:r>
              <a:rPr lang="ru-RU" sz="900" dirty="0"/>
              <a:t> </a:t>
            </a:r>
            <a:r>
              <a:rPr lang="ru-RU" sz="900" dirty="0" err="1"/>
              <a:t>Тоді</a:t>
            </a:r>
            <a:r>
              <a:rPr lang="ru-RU" sz="900" dirty="0"/>
              <a:t> при ООН </a:t>
            </a:r>
            <a:r>
              <a:rPr lang="ru-RU" sz="900" dirty="0" err="1"/>
              <a:t>була</a:t>
            </a:r>
            <a:r>
              <a:rPr lang="ru-RU" sz="900" dirty="0"/>
              <a:t> створена </a:t>
            </a:r>
            <a:r>
              <a:rPr lang="ru-RU" sz="900" dirty="0" err="1"/>
              <a:t>міжурядова</a:t>
            </a:r>
            <a:r>
              <a:rPr lang="ru-RU" sz="900" dirty="0"/>
              <a:t> </a:t>
            </a:r>
            <a:r>
              <a:rPr lang="ru-RU" sz="900" dirty="0" err="1"/>
              <a:t>група</a:t>
            </a:r>
            <a:r>
              <a:rPr lang="ru-RU" sz="900" dirty="0"/>
              <a:t> </a:t>
            </a:r>
            <a:r>
              <a:rPr lang="ru-RU" sz="900" dirty="0" err="1"/>
              <a:t>експертів</a:t>
            </a:r>
            <a:r>
              <a:rPr lang="ru-RU" sz="900" dirty="0"/>
              <a:t> </a:t>
            </a:r>
            <a:r>
              <a:rPr lang="ru-RU" sz="900" dirty="0" err="1"/>
              <a:t>із</a:t>
            </a:r>
            <a:r>
              <a:rPr lang="ru-RU" sz="900" dirty="0"/>
              <a:t> проблем </a:t>
            </a:r>
            <a:r>
              <a:rPr lang="ru-RU" sz="900" dirty="0" err="1"/>
              <a:t>зміни</a:t>
            </a:r>
            <a:r>
              <a:rPr lang="ru-RU" sz="900" dirty="0"/>
              <a:t> </a:t>
            </a:r>
            <a:r>
              <a:rPr lang="ru-RU" sz="900" dirty="0" err="1"/>
              <a:t>клімату</a:t>
            </a:r>
            <a:r>
              <a:rPr lang="ru-RU" sz="900" dirty="0"/>
              <a:t>, яка </a:t>
            </a:r>
            <a:r>
              <a:rPr lang="ru-RU" sz="900" dirty="0" err="1"/>
              <a:t>зайнялася</a:t>
            </a:r>
            <a:r>
              <a:rPr lang="ru-RU" sz="900" dirty="0"/>
              <a:t> </a:t>
            </a:r>
            <a:r>
              <a:rPr lang="ru-RU" sz="900" dirty="0" err="1"/>
              <a:t>всебічним</a:t>
            </a:r>
            <a:r>
              <a:rPr lang="ru-RU" sz="900" dirty="0"/>
              <a:t> </a:t>
            </a:r>
            <a:r>
              <a:rPr lang="ru-RU" sz="900" dirty="0" err="1"/>
              <a:t>вивченням</a:t>
            </a:r>
            <a:r>
              <a:rPr lang="ru-RU" sz="900" dirty="0"/>
              <a:t> проблем </a:t>
            </a:r>
            <a:r>
              <a:rPr lang="ru-RU" sz="900" dirty="0" err="1"/>
              <a:t>впливу</a:t>
            </a:r>
            <a:r>
              <a:rPr lang="ru-RU" sz="900" dirty="0"/>
              <a:t> </a:t>
            </a:r>
            <a:r>
              <a:rPr lang="ru-RU" sz="900" dirty="0" err="1"/>
              <a:t>людини</a:t>
            </a:r>
            <a:r>
              <a:rPr lang="ru-RU" sz="900" dirty="0"/>
              <a:t> на </a:t>
            </a:r>
            <a:r>
              <a:rPr lang="ru-RU" sz="900" dirty="0" err="1"/>
              <a:t>зміну</a:t>
            </a:r>
            <a:r>
              <a:rPr lang="ru-RU" sz="900" dirty="0"/>
              <a:t> </a:t>
            </a:r>
            <a:r>
              <a:rPr lang="ru-RU" sz="900" dirty="0" err="1"/>
              <a:t>клімату</a:t>
            </a:r>
            <a:r>
              <a:rPr lang="ru-RU" sz="900" dirty="0"/>
              <a:t>. Про </a:t>
            </a:r>
            <a:r>
              <a:rPr lang="ru-RU" sz="900" dirty="0" err="1"/>
              <a:t>результати</a:t>
            </a:r>
            <a:r>
              <a:rPr lang="ru-RU" sz="900" dirty="0"/>
              <a:t> </a:t>
            </a:r>
            <a:r>
              <a:rPr lang="ru-RU" sz="900" dirty="0" err="1"/>
              <a:t>їхньої</a:t>
            </a:r>
            <a:r>
              <a:rPr lang="ru-RU" sz="900" dirty="0"/>
              <a:t> </a:t>
            </a:r>
            <a:r>
              <a:rPr lang="ru-RU" sz="900" dirty="0" err="1"/>
              <a:t>роботи</a:t>
            </a:r>
            <a:r>
              <a:rPr lang="ru-RU" sz="900" dirty="0"/>
              <a:t> сказано в </a:t>
            </a:r>
            <a:r>
              <a:rPr lang="ru-RU" sz="900" dirty="0" err="1"/>
              <a:t>доповіді</a:t>
            </a:r>
            <a:r>
              <a:rPr lang="ru-RU" sz="900" dirty="0"/>
              <a:t> «</a:t>
            </a:r>
            <a:r>
              <a:rPr lang="ru-RU" sz="900" dirty="0" err="1"/>
              <a:t>Викиди</a:t>
            </a:r>
            <a:r>
              <a:rPr lang="ru-RU" sz="900" dirty="0"/>
              <a:t> в атмосферу, </a:t>
            </a:r>
            <a:r>
              <a:rPr lang="ru-RU" sz="900" dirty="0" err="1"/>
              <a:t>викликані</a:t>
            </a:r>
            <a:r>
              <a:rPr lang="ru-RU" sz="900" dirty="0"/>
              <a:t> </a:t>
            </a:r>
            <a:r>
              <a:rPr lang="ru-RU" sz="900" dirty="0" err="1"/>
              <a:t>людською</a:t>
            </a:r>
            <a:r>
              <a:rPr lang="ru-RU" sz="900" dirty="0"/>
              <a:t> </a:t>
            </a:r>
            <a:r>
              <a:rPr lang="ru-RU" sz="900" dirty="0" err="1"/>
              <a:t>діяльністю</a:t>
            </a:r>
            <a:r>
              <a:rPr lang="ru-RU" sz="900" dirty="0"/>
              <a:t>, </a:t>
            </a:r>
            <a:r>
              <a:rPr lang="ru-RU" sz="900" dirty="0" err="1"/>
              <a:t>призводять</a:t>
            </a:r>
            <a:r>
              <a:rPr lang="ru-RU" sz="900" dirty="0"/>
              <a:t> до </a:t>
            </a:r>
            <a:r>
              <a:rPr lang="ru-RU" sz="900" dirty="0" err="1"/>
              <a:t>істотного</a:t>
            </a:r>
            <a:r>
              <a:rPr lang="ru-RU" sz="900" dirty="0"/>
              <a:t> </a:t>
            </a:r>
            <a:r>
              <a:rPr lang="ru-RU" sz="900" dirty="0" err="1"/>
              <a:t>збільшення</a:t>
            </a:r>
            <a:r>
              <a:rPr lang="ru-RU" sz="900" dirty="0"/>
              <a:t> </a:t>
            </a:r>
            <a:r>
              <a:rPr lang="ru-RU" sz="900" dirty="0" err="1"/>
              <a:t>концентрації</a:t>
            </a:r>
            <a:r>
              <a:rPr lang="ru-RU" sz="900" dirty="0"/>
              <a:t> </a:t>
            </a:r>
            <a:r>
              <a:rPr lang="ru-RU" sz="900" dirty="0" err="1"/>
              <a:t>парникових</a:t>
            </a:r>
            <a:r>
              <a:rPr lang="ru-RU" sz="900" dirty="0"/>
              <a:t> </a:t>
            </a:r>
            <a:r>
              <a:rPr lang="ru-RU" sz="900" dirty="0" err="1"/>
              <a:t>газів</a:t>
            </a:r>
            <a:r>
              <a:rPr lang="ru-RU" sz="900" dirty="0"/>
              <a:t>. </a:t>
            </a:r>
            <a:r>
              <a:rPr lang="ru-RU" sz="900" dirty="0" err="1"/>
              <a:t>Це</a:t>
            </a:r>
            <a:r>
              <a:rPr lang="ru-RU" sz="900" dirty="0"/>
              <a:t> </a:t>
            </a:r>
            <a:r>
              <a:rPr lang="ru-RU" sz="900" dirty="0" err="1"/>
              <a:t>збільшує</a:t>
            </a:r>
            <a:r>
              <a:rPr lang="ru-RU" sz="900" dirty="0"/>
              <a:t> </a:t>
            </a:r>
            <a:r>
              <a:rPr lang="ru-RU" sz="900" dirty="0" err="1"/>
              <a:t>парниковий</a:t>
            </a:r>
            <a:r>
              <a:rPr lang="ru-RU" sz="900" dirty="0"/>
              <a:t> </a:t>
            </a:r>
            <a:r>
              <a:rPr lang="ru-RU" sz="900" dirty="0" err="1"/>
              <a:t>ефект</a:t>
            </a:r>
            <a:r>
              <a:rPr lang="ru-RU" sz="900" dirty="0"/>
              <a:t>, </a:t>
            </a:r>
            <a:r>
              <a:rPr lang="ru-RU" sz="900" dirty="0" err="1"/>
              <a:t>що</a:t>
            </a:r>
            <a:r>
              <a:rPr lang="ru-RU" sz="900" dirty="0"/>
              <a:t> </a:t>
            </a:r>
            <a:r>
              <a:rPr lang="ru-RU" sz="900" dirty="0" err="1"/>
              <a:t>призводить</a:t>
            </a:r>
            <a:r>
              <a:rPr lang="ru-RU" sz="900" dirty="0"/>
              <a:t> до </a:t>
            </a:r>
            <a:r>
              <a:rPr lang="ru-RU" sz="900" dirty="0" err="1"/>
              <a:t>додаткового</a:t>
            </a:r>
            <a:r>
              <a:rPr lang="ru-RU" sz="900" dirty="0"/>
              <a:t> </a:t>
            </a:r>
            <a:r>
              <a:rPr lang="ru-RU" sz="900" dirty="0" err="1"/>
              <a:t>нагрівання</a:t>
            </a:r>
            <a:r>
              <a:rPr lang="ru-RU" sz="900" dirty="0"/>
              <a:t> </a:t>
            </a:r>
            <a:r>
              <a:rPr lang="ru-RU" sz="900" dirty="0" err="1"/>
              <a:t>земної</a:t>
            </a:r>
            <a:r>
              <a:rPr lang="ru-RU" sz="900" dirty="0"/>
              <a:t> </a:t>
            </a:r>
            <a:r>
              <a:rPr lang="ru-RU" sz="900" dirty="0" err="1"/>
              <a:t>поверхні</a:t>
            </a:r>
            <a:r>
              <a:rPr lang="ru-RU" sz="900" dirty="0"/>
              <a:t>. </a:t>
            </a:r>
            <a:br>
              <a:rPr lang="ru-RU" sz="900" dirty="0"/>
            </a:br>
            <a:r>
              <a:rPr lang="ru-RU" sz="900" dirty="0"/>
              <a:t/>
            </a:r>
            <a:br>
              <a:rPr lang="ru-RU" sz="900" dirty="0"/>
            </a:br>
            <a:r>
              <a:rPr lang="ru-RU" sz="900" dirty="0"/>
              <a:t>На думку ряду </a:t>
            </a:r>
            <a:r>
              <a:rPr lang="ru-RU" sz="900" dirty="0" err="1"/>
              <a:t>вчених</a:t>
            </a:r>
            <a:r>
              <a:rPr lang="ru-RU" sz="900" dirty="0"/>
              <a:t>, </a:t>
            </a:r>
            <a:r>
              <a:rPr lang="ru-RU" sz="900" dirty="0" err="1"/>
              <a:t>середня</a:t>
            </a:r>
            <a:r>
              <a:rPr lang="ru-RU" sz="900" dirty="0"/>
              <a:t> температура на </a:t>
            </a:r>
            <a:r>
              <a:rPr lang="ru-RU" sz="900" dirty="0" err="1"/>
              <a:t>планеті</a:t>
            </a:r>
            <a:r>
              <a:rPr lang="ru-RU" sz="900" dirty="0"/>
              <a:t> </a:t>
            </a:r>
            <a:r>
              <a:rPr lang="ru-RU" sz="900" dirty="0" err="1"/>
              <a:t>зросла</a:t>
            </a:r>
            <a:r>
              <a:rPr lang="ru-RU" sz="900" dirty="0"/>
              <a:t> в </a:t>
            </a:r>
            <a:r>
              <a:rPr lang="ru-RU" sz="900" dirty="0" err="1"/>
              <a:t>порівнянні</a:t>
            </a:r>
            <a:r>
              <a:rPr lang="ru-RU" sz="900" dirty="0"/>
              <a:t> з </a:t>
            </a:r>
            <a:r>
              <a:rPr lang="ru-RU" sz="900" dirty="0" err="1"/>
              <a:t>доіндустріальним</a:t>
            </a:r>
            <a:r>
              <a:rPr lang="ru-RU" sz="900" dirty="0"/>
              <a:t> </a:t>
            </a:r>
            <a:r>
              <a:rPr lang="ru-RU" sz="900" dirty="0" err="1"/>
              <a:t>періодом</a:t>
            </a:r>
            <a:r>
              <a:rPr lang="ru-RU" sz="900" dirty="0"/>
              <a:t> (</a:t>
            </a:r>
            <a:r>
              <a:rPr lang="ru-RU" sz="900" dirty="0" err="1"/>
              <a:t>кінець</a:t>
            </a:r>
            <a:r>
              <a:rPr lang="ru-RU" sz="900" dirty="0"/>
              <a:t> </a:t>
            </a:r>
            <a:r>
              <a:rPr lang="en-US" sz="900" dirty="0"/>
              <a:t>XIX </a:t>
            </a:r>
            <a:r>
              <a:rPr lang="ru-RU" sz="900" dirty="0"/>
              <a:t>ст.) </a:t>
            </a:r>
            <a:r>
              <a:rPr lang="ru-RU" sz="900" dirty="0" err="1"/>
              <a:t>приблизно</a:t>
            </a:r>
            <a:r>
              <a:rPr lang="ru-RU" sz="900" dirty="0"/>
              <a:t> на 0,6 °С За </a:t>
            </a:r>
            <a:r>
              <a:rPr lang="ru-RU" sz="900" dirty="0" err="1"/>
              <a:t>найбільш</a:t>
            </a:r>
            <a:r>
              <a:rPr lang="ru-RU" sz="900" dirty="0"/>
              <a:t> </a:t>
            </a:r>
            <a:r>
              <a:rPr lang="ru-RU" sz="900" dirty="0" err="1"/>
              <a:t>оптимістичними</a:t>
            </a:r>
            <a:r>
              <a:rPr lang="ru-RU" sz="900" dirty="0"/>
              <a:t> прогнозами, до 2025 р. </a:t>
            </a:r>
            <a:r>
              <a:rPr lang="ru-RU" sz="900" dirty="0" err="1"/>
              <a:t>підвищення</a:t>
            </a:r>
            <a:r>
              <a:rPr lang="ru-RU" sz="900" dirty="0"/>
              <a:t> </a:t>
            </a:r>
            <a:r>
              <a:rPr lang="ru-RU" sz="900" dirty="0" err="1"/>
              <a:t>температури</a:t>
            </a:r>
            <a:r>
              <a:rPr lang="ru-RU" sz="900" dirty="0"/>
              <a:t> складе 2,5 °С а до </a:t>
            </a:r>
            <a:r>
              <a:rPr lang="ru-RU" sz="900" dirty="0" err="1"/>
              <a:t>кінця</a:t>
            </a:r>
            <a:r>
              <a:rPr lang="ru-RU" sz="900" dirty="0"/>
              <a:t> </a:t>
            </a:r>
            <a:r>
              <a:rPr lang="en-US" sz="900" dirty="0"/>
              <a:t>XXI </a:t>
            </a:r>
            <a:r>
              <a:rPr lang="ru-RU" sz="900" dirty="0" err="1"/>
              <a:t>сторіччя</a:t>
            </a:r>
            <a:r>
              <a:rPr lang="ru-RU" sz="900" dirty="0"/>
              <a:t> — </a:t>
            </a:r>
            <a:r>
              <a:rPr lang="ru-RU" sz="900" dirty="0" err="1"/>
              <a:t>майже</a:t>
            </a:r>
            <a:r>
              <a:rPr lang="ru-RU" sz="900" dirty="0"/>
              <a:t> 6 °С. </a:t>
            </a:r>
            <a:br>
              <a:rPr lang="ru-RU" sz="900" dirty="0"/>
            </a:br>
            <a:r>
              <a:rPr lang="ru-RU" sz="900" dirty="0"/>
              <a:t/>
            </a:r>
            <a:br>
              <a:rPr lang="ru-RU" sz="900" dirty="0"/>
            </a:br>
            <a:r>
              <a:rPr lang="ru-RU" sz="900" dirty="0" err="1"/>
              <a:t>Серед</a:t>
            </a:r>
            <a:r>
              <a:rPr lang="ru-RU" sz="900" dirty="0"/>
              <a:t> </a:t>
            </a:r>
            <a:r>
              <a:rPr lang="ru-RU" sz="900" dirty="0" err="1"/>
              <a:t>важливих</a:t>
            </a:r>
            <a:r>
              <a:rPr lang="ru-RU" sz="900" dirty="0"/>
              <a:t> проблем, </a:t>
            </a:r>
            <a:r>
              <a:rPr lang="ru-RU" sz="900" dirty="0" err="1"/>
              <a:t>пов'язаних</a:t>
            </a:r>
            <a:r>
              <a:rPr lang="ru-RU" sz="900" dirty="0"/>
              <a:t> з </a:t>
            </a:r>
            <a:r>
              <a:rPr lang="ru-RU" sz="900" dirty="0" err="1"/>
              <a:t>посиленням</a:t>
            </a:r>
            <a:r>
              <a:rPr lang="ru-RU" sz="900" dirty="0"/>
              <a:t> парникового </a:t>
            </a:r>
            <a:r>
              <a:rPr lang="ru-RU" sz="900" dirty="0" err="1"/>
              <a:t>ефекту</a:t>
            </a:r>
            <a:r>
              <a:rPr lang="ru-RU" sz="900" dirty="0"/>
              <a:t> й </a:t>
            </a:r>
            <a:r>
              <a:rPr lang="ru-RU" sz="900" dirty="0" err="1"/>
              <a:t>потеплінням</a:t>
            </a:r>
            <a:r>
              <a:rPr lang="ru-RU" sz="900" dirty="0"/>
              <a:t>, </a:t>
            </a:r>
            <a:r>
              <a:rPr lang="ru-RU" sz="900" dirty="0" err="1"/>
              <a:t>виділяється</a:t>
            </a:r>
            <a:r>
              <a:rPr lang="ru-RU" sz="900" dirty="0"/>
              <a:t> проблема </a:t>
            </a:r>
            <a:r>
              <a:rPr lang="ru-RU" sz="900" dirty="0" err="1"/>
              <a:t>підвищення</a:t>
            </a:r>
            <a:r>
              <a:rPr lang="ru-RU" sz="900" dirty="0"/>
              <a:t> </a:t>
            </a:r>
            <a:r>
              <a:rPr lang="ru-RU" sz="900" dirty="0" err="1"/>
              <a:t>рівня</a:t>
            </a:r>
            <a:r>
              <a:rPr lang="ru-RU" sz="900" dirty="0"/>
              <a:t> </a:t>
            </a:r>
            <a:r>
              <a:rPr lang="ru-RU" sz="900" dirty="0" err="1"/>
              <a:t>Світового</a:t>
            </a:r>
            <a:r>
              <a:rPr lang="ru-RU" sz="900" dirty="0"/>
              <a:t> океану за </a:t>
            </a:r>
            <a:r>
              <a:rPr lang="ru-RU" sz="900" dirty="0" err="1"/>
              <a:t>рахунок</a:t>
            </a:r>
            <a:r>
              <a:rPr lang="ru-RU" sz="900" dirty="0"/>
              <a:t> </a:t>
            </a:r>
            <a:r>
              <a:rPr lang="ru-RU" sz="900" dirty="0" err="1"/>
              <a:t>танення</a:t>
            </a:r>
            <a:r>
              <a:rPr lang="ru-RU" sz="900" dirty="0"/>
              <a:t> </a:t>
            </a:r>
            <a:r>
              <a:rPr lang="ru-RU" sz="900" dirty="0" err="1"/>
              <a:t>материкових</a:t>
            </a:r>
            <a:r>
              <a:rPr lang="ru-RU" sz="900" dirty="0"/>
              <a:t> і </a:t>
            </a:r>
            <a:r>
              <a:rPr lang="ru-RU" sz="900" dirty="0" err="1"/>
              <a:t>морських</a:t>
            </a:r>
            <a:r>
              <a:rPr lang="ru-RU" sz="900" dirty="0"/>
              <a:t> </a:t>
            </a:r>
            <a:r>
              <a:rPr lang="ru-RU" sz="900" dirty="0" err="1"/>
              <a:t>льодів</a:t>
            </a:r>
            <a:r>
              <a:rPr lang="ru-RU" sz="900" dirty="0"/>
              <a:t> і проблема теплового </a:t>
            </a:r>
            <a:r>
              <a:rPr lang="ru-RU" sz="900" dirty="0" err="1"/>
              <a:t>розширення</a:t>
            </a:r>
            <a:r>
              <a:rPr lang="ru-RU" sz="900" dirty="0"/>
              <a:t> води в </a:t>
            </a:r>
            <a:r>
              <a:rPr lang="ru-RU" sz="900" dirty="0" err="1"/>
              <a:t>океані</a:t>
            </a:r>
            <a:r>
              <a:rPr lang="ru-RU" sz="900" dirty="0"/>
              <a:t>. За </a:t>
            </a:r>
            <a:r>
              <a:rPr lang="ru-RU" sz="900" dirty="0" err="1"/>
              <a:t>минуле</a:t>
            </a:r>
            <a:r>
              <a:rPr lang="ru-RU" sz="900" dirty="0"/>
              <a:t> </a:t>
            </a:r>
            <a:r>
              <a:rPr lang="ru-RU" sz="900" dirty="0" err="1"/>
              <a:t>століття</a:t>
            </a:r>
            <a:r>
              <a:rPr lang="ru-RU" sz="900" dirty="0"/>
              <a:t> </a:t>
            </a:r>
            <a:r>
              <a:rPr lang="ru-RU" sz="900" dirty="0" err="1"/>
              <a:t>рівень</a:t>
            </a:r>
            <a:r>
              <a:rPr lang="ru-RU" sz="900" dirty="0"/>
              <a:t> </a:t>
            </a:r>
            <a:r>
              <a:rPr lang="ru-RU" sz="900" dirty="0" err="1"/>
              <a:t>Світового</a:t>
            </a:r>
            <a:r>
              <a:rPr lang="ru-RU" sz="900" dirty="0"/>
              <a:t> океану </a:t>
            </a:r>
            <a:r>
              <a:rPr lang="ru-RU" sz="900" dirty="0" err="1"/>
              <a:t>підвищився</a:t>
            </a:r>
            <a:r>
              <a:rPr lang="ru-RU" sz="900" dirty="0"/>
              <a:t> на 10—25 см, а до </a:t>
            </a:r>
            <a:r>
              <a:rPr lang="ru-RU" sz="900" dirty="0" err="1"/>
              <a:t>кінця</a:t>
            </a:r>
            <a:r>
              <a:rPr lang="ru-RU" sz="900" dirty="0"/>
              <a:t> </a:t>
            </a:r>
            <a:r>
              <a:rPr lang="en-US" sz="900" dirty="0"/>
              <a:t>XXI </a:t>
            </a:r>
            <a:r>
              <a:rPr lang="ru-RU" sz="900" dirty="0" err="1"/>
              <a:t>сторіччя</a:t>
            </a:r>
            <a:r>
              <a:rPr lang="ru-RU" sz="900" dirty="0"/>
              <a:t> </a:t>
            </a:r>
            <a:r>
              <a:rPr lang="ru-RU" sz="900" dirty="0" err="1"/>
              <a:t>може</a:t>
            </a:r>
            <a:r>
              <a:rPr lang="ru-RU" sz="900" dirty="0"/>
              <a:t> </a:t>
            </a:r>
            <a:r>
              <a:rPr lang="ru-RU" sz="900" dirty="0" err="1"/>
              <a:t>підвищитися</a:t>
            </a:r>
            <a:r>
              <a:rPr lang="ru-RU" sz="900" dirty="0"/>
              <a:t> </a:t>
            </a:r>
            <a:r>
              <a:rPr lang="ru-RU" sz="900" dirty="0" err="1"/>
              <a:t>вже</a:t>
            </a:r>
            <a:r>
              <a:rPr lang="ru-RU" sz="900" dirty="0"/>
              <a:t> на 1—2 м. </a:t>
            </a:r>
            <a:r>
              <a:rPr lang="ru-RU" sz="900" dirty="0" err="1"/>
              <a:t>Якщо</a:t>
            </a:r>
            <a:r>
              <a:rPr lang="ru-RU" sz="900" dirty="0"/>
              <a:t> ж </a:t>
            </a:r>
            <a:r>
              <a:rPr lang="ru-RU" sz="900" dirty="0" err="1"/>
              <a:t>відбудеться</a:t>
            </a:r>
            <a:r>
              <a:rPr lang="ru-RU" sz="900" dirty="0"/>
              <a:t> </a:t>
            </a:r>
            <a:r>
              <a:rPr lang="ru-RU" sz="900" dirty="0" err="1"/>
              <a:t>руйнування</a:t>
            </a:r>
            <a:r>
              <a:rPr lang="ru-RU" sz="900" dirty="0"/>
              <a:t> </a:t>
            </a:r>
            <a:r>
              <a:rPr lang="ru-RU" sz="900" dirty="0" err="1"/>
              <a:t>льодових</a:t>
            </a:r>
            <a:r>
              <a:rPr lang="ru-RU" sz="900" dirty="0"/>
              <a:t> </a:t>
            </a:r>
            <a:r>
              <a:rPr lang="ru-RU" sz="900" dirty="0" err="1"/>
              <a:t>щитів</a:t>
            </a:r>
            <a:r>
              <a:rPr lang="ru-RU" sz="900" dirty="0"/>
              <a:t> </a:t>
            </a:r>
            <a:r>
              <a:rPr lang="ru-RU" sz="900" dirty="0" err="1"/>
              <a:t>Антарктиди</a:t>
            </a:r>
            <a:r>
              <a:rPr lang="ru-RU" sz="900" dirty="0"/>
              <a:t> й </a:t>
            </a:r>
            <a:r>
              <a:rPr lang="ru-RU" sz="900" dirty="0" err="1"/>
              <a:t>Гренландії</a:t>
            </a:r>
            <a:r>
              <a:rPr lang="ru-RU" sz="900" dirty="0"/>
              <a:t>, то </a:t>
            </a:r>
            <a:r>
              <a:rPr lang="ru-RU" sz="900" dirty="0" err="1"/>
              <a:t>рівень</a:t>
            </a:r>
            <a:r>
              <a:rPr lang="ru-RU" sz="900" dirty="0"/>
              <a:t> океану </a:t>
            </a:r>
            <a:r>
              <a:rPr lang="ru-RU" sz="900" dirty="0" err="1"/>
              <a:t>підвищиться</a:t>
            </a:r>
            <a:r>
              <a:rPr lang="ru-RU" sz="900" dirty="0"/>
              <a:t> на 10 м, а </a:t>
            </a:r>
            <a:r>
              <a:rPr lang="ru-RU" sz="900" dirty="0" err="1"/>
              <a:t>це</a:t>
            </a:r>
            <a:r>
              <a:rPr lang="ru-RU" sz="900" dirty="0"/>
              <a:t> </a:t>
            </a:r>
            <a:r>
              <a:rPr lang="ru-RU" sz="900" dirty="0" err="1"/>
              <a:t>спричинить</a:t>
            </a:r>
            <a:r>
              <a:rPr lang="ru-RU" sz="900" dirty="0"/>
              <a:t> </a:t>
            </a:r>
            <a:r>
              <a:rPr lang="ru-RU" sz="900" dirty="0" err="1"/>
              <a:t>зникнення</a:t>
            </a:r>
            <a:r>
              <a:rPr lang="ru-RU" sz="900" dirty="0"/>
              <a:t> з </a:t>
            </a:r>
            <a:r>
              <a:rPr lang="ru-RU" sz="900" dirty="0" err="1"/>
              <a:t>карти</a:t>
            </a:r>
            <a:r>
              <a:rPr lang="ru-RU" sz="900" dirty="0"/>
              <a:t> </a:t>
            </a:r>
            <a:r>
              <a:rPr lang="ru-RU" sz="900" dirty="0" err="1"/>
              <a:t>світу</a:t>
            </a:r>
            <a:r>
              <a:rPr lang="ru-RU" sz="900" dirty="0"/>
              <a:t> </a:t>
            </a:r>
            <a:r>
              <a:rPr lang="ru-RU" sz="900" dirty="0" err="1"/>
              <a:t>десятків</a:t>
            </a:r>
            <a:r>
              <a:rPr lang="ru-RU" sz="900" dirty="0"/>
              <a:t> держав. </a:t>
            </a:r>
            <a:br>
              <a:rPr lang="ru-RU" sz="900" dirty="0"/>
            </a:br>
            <a:r>
              <a:rPr lang="ru-RU" sz="900" dirty="0"/>
              <a:t/>
            </a:r>
            <a:br>
              <a:rPr lang="ru-RU" sz="900" dirty="0"/>
            </a:br>
            <a:r>
              <a:rPr lang="ru-RU" sz="900" dirty="0" err="1"/>
              <a:t>Поступове</a:t>
            </a:r>
            <a:r>
              <a:rPr lang="ru-RU" sz="900" dirty="0"/>
              <a:t> </a:t>
            </a:r>
            <a:r>
              <a:rPr lang="ru-RU" sz="900" dirty="0" err="1"/>
              <a:t>підвищення</a:t>
            </a:r>
            <a:r>
              <a:rPr lang="ru-RU" sz="900" dirty="0"/>
              <a:t> </a:t>
            </a:r>
            <a:r>
              <a:rPr lang="ru-RU" sz="900" dirty="0" err="1"/>
              <a:t>рівня</a:t>
            </a:r>
            <a:r>
              <a:rPr lang="ru-RU" sz="900" dirty="0"/>
              <a:t> </a:t>
            </a:r>
            <a:r>
              <a:rPr lang="ru-RU" sz="900" dirty="0" err="1"/>
              <a:t>Світового</a:t>
            </a:r>
            <a:r>
              <a:rPr lang="ru-RU" sz="900" dirty="0"/>
              <a:t> океану </a:t>
            </a:r>
            <a:r>
              <a:rPr lang="ru-RU" sz="900" dirty="0" err="1"/>
              <a:t>також</a:t>
            </a:r>
            <a:r>
              <a:rPr lang="ru-RU" sz="900" dirty="0"/>
              <a:t> </a:t>
            </a:r>
            <a:r>
              <a:rPr lang="ru-RU" sz="900" dirty="0" err="1"/>
              <a:t>змусить</a:t>
            </a:r>
            <a:r>
              <a:rPr lang="ru-RU" sz="900" dirty="0"/>
              <a:t> </a:t>
            </a:r>
            <a:r>
              <a:rPr lang="ru-RU" sz="900" dirty="0" err="1"/>
              <a:t>сотні</a:t>
            </a:r>
            <a:r>
              <a:rPr lang="ru-RU" sz="900" dirty="0"/>
              <a:t> </a:t>
            </a:r>
            <a:r>
              <a:rPr lang="ru-RU" sz="900" dirty="0" err="1"/>
              <a:t>мільйонів</a:t>
            </a:r>
            <a:r>
              <a:rPr lang="ru-RU" sz="900" dirty="0"/>
              <a:t> людей </a:t>
            </a:r>
            <a:r>
              <a:rPr lang="ru-RU" sz="900" dirty="0" err="1"/>
              <a:t>мігрувати</a:t>
            </a:r>
            <a:r>
              <a:rPr lang="ru-RU" sz="900" dirty="0"/>
              <a:t> з </a:t>
            </a:r>
            <a:r>
              <a:rPr lang="ru-RU" sz="900" dirty="0" err="1"/>
              <a:t>прибережних</a:t>
            </a:r>
            <a:r>
              <a:rPr lang="ru-RU" sz="900" dirty="0"/>
              <a:t> зон, дельт </a:t>
            </a:r>
            <a:r>
              <a:rPr lang="ru-RU" sz="900" dirty="0" err="1"/>
              <a:t>рік</a:t>
            </a:r>
            <a:r>
              <a:rPr lang="ru-RU" sz="900" dirty="0"/>
              <a:t> і </a:t>
            </a:r>
            <a:r>
              <a:rPr lang="ru-RU" sz="900" dirty="0" err="1"/>
              <a:t>островів</a:t>
            </a:r>
            <a:r>
              <a:rPr lang="ru-RU" sz="900" dirty="0"/>
              <a:t>. Вода затопить </a:t>
            </a:r>
            <a:r>
              <a:rPr lang="ru-RU" sz="900" dirty="0" err="1"/>
              <a:t>чимало</a:t>
            </a:r>
            <a:r>
              <a:rPr lang="ru-RU" sz="900" dirty="0"/>
              <a:t> </a:t>
            </a:r>
            <a:r>
              <a:rPr lang="ru-RU" sz="900" dirty="0" err="1"/>
              <a:t>приморських</a:t>
            </a:r>
            <a:r>
              <a:rPr lang="ru-RU" sz="900" dirty="0"/>
              <a:t> </a:t>
            </a:r>
            <a:r>
              <a:rPr lang="ru-RU" sz="900" dirty="0" err="1"/>
              <a:t>міст</a:t>
            </a:r>
            <a:r>
              <a:rPr lang="ru-RU" sz="900" dirty="0"/>
              <a:t>, </a:t>
            </a:r>
            <a:r>
              <a:rPr lang="ru-RU" sz="900" dirty="0" err="1"/>
              <a:t>серйозно</a:t>
            </a:r>
            <a:r>
              <a:rPr lang="ru-RU" sz="900" dirty="0"/>
              <a:t> </a:t>
            </a:r>
            <a:r>
              <a:rPr lang="ru-RU" sz="900" dirty="0" err="1"/>
              <a:t>постраждають</a:t>
            </a:r>
            <a:r>
              <a:rPr lang="ru-RU" sz="900" dirty="0"/>
              <a:t> </a:t>
            </a:r>
            <a:r>
              <a:rPr lang="ru-RU" sz="900" dirty="0" err="1"/>
              <a:t>місця</a:t>
            </a:r>
            <a:r>
              <a:rPr lang="ru-RU" sz="900" dirty="0"/>
              <a:t> нересту </a:t>
            </a:r>
            <a:r>
              <a:rPr lang="ru-RU" sz="900" dirty="0" err="1"/>
              <a:t>риб</a:t>
            </a:r>
            <a:r>
              <a:rPr lang="ru-RU" sz="900" dirty="0"/>
              <a:t>. </a:t>
            </a:r>
            <a:r>
              <a:rPr lang="ru-RU" sz="900" dirty="0" err="1"/>
              <a:t>Більше</a:t>
            </a:r>
            <a:r>
              <a:rPr lang="ru-RU" sz="900" dirty="0"/>
              <a:t> за </a:t>
            </a:r>
            <a:r>
              <a:rPr lang="ru-RU" sz="900" dirty="0" err="1"/>
              <a:t>інших</a:t>
            </a:r>
            <a:r>
              <a:rPr lang="ru-RU" sz="900" dirty="0"/>
              <a:t> </a:t>
            </a:r>
            <a:r>
              <a:rPr lang="ru-RU" sz="900" dirty="0" err="1"/>
              <a:t>постраждають</a:t>
            </a:r>
            <a:r>
              <a:rPr lang="ru-RU" sz="900" dirty="0"/>
              <a:t> Китай, </a:t>
            </a:r>
            <a:r>
              <a:rPr lang="ru-RU" sz="900" dirty="0" err="1"/>
              <a:t>Єгипет</a:t>
            </a:r>
            <a:r>
              <a:rPr lang="ru-RU" sz="900" dirty="0"/>
              <a:t>, Бангладеш, </a:t>
            </a:r>
            <a:r>
              <a:rPr lang="ru-RU" sz="900" dirty="0" err="1"/>
              <a:t>Нідерланди</a:t>
            </a:r>
            <a:r>
              <a:rPr lang="ru-RU" sz="900" dirty="0"/>
              <a:t>, </a:t>
            </a:r>
            <a:r>
              <a:rPr lang="ru-RU" sz="900" dirty="0" err="1"/>
              <a:t>Японія</a:t>
            </a:r>
            <a:r>
              <a:rPr lang="ru-RU" sz="900" dirty="0"/>
              <a:t>, США. </a:t>
            </a:r>
            <a:br>
              <a:rPr lang="ru-RU" sz="900" dirty="0"/>
            </a:br>
            <a:r>
              <a:rPr lang="ru-RU" sz="900" dirty="0"/>
              <a:t/>
            </a:r>
            <a:br>
              <a:rPr lang="ru-RU" sz="900" dirty="0"/>
            </a:br>
            <a:r>
              <a:rPr lang="ru-RU" sz="900" dirty="0" err="1"/>
              <a:t>Потепління</a:t>
            </a:r>
            <a:r>
              <a:rPr lang="ru-RU" sz="900" dirty="0"/>
              <a:t> </a:t>
            </a:r>
            <a:r>
              <a:rPr lang="ru-RU" sz="900" dirty="0" err="1"/>
              <a:t>призведе</a:t>
            </a:r>
            <a:r>
              <a:rPr lang="ru-RU" sz="900" dirty="0"/>
              <a:t> </a:t>
            </a:r>
            <a:r>
              <a:rPr lang="ru-RU" sz="900" dirty="0" err="1"/>
              <a:t>також</a:t>
            </a:r>
            <a:r>
              <a:rPr lang="ru-RU" sz="900" dirty="0"/>
              <a:t> до </a:t>
            </a:r>
            <a:r>
              <a:rPr lang="ru-RU" sz="900" dirty="0" err="1"/>
              <a:t>вивільнення</a:t>
            </a:r>
            <a:r>
              <a:rPr lang="ru-RU" sz="900" dirty="0"/>
              <a:t> метану, </a:t>
            </a:r>
            <a:r>
              <a:rPr lang="ru-RU" sz="900" dirty="0" err="1"/>
              <a:t>що</a:t>
            </a:r>
            <a:r>
              <a:rPr lang="ru-RU" sz="900" dirty="0"/>
              <a:t> </a:t>
            </a:r>
            <a:r>
              <a:rPr lang="ru-RU" sz="900" dirty="0" err="1"/>
              <a:t>знаходиться</a:t>
            </a:r>
            <a:r>
              <a:rPr lang="ru-RU" sz="900" dirty="0"/>
              <a:t> в </a:t>
            </a:r>
            <a:r>
              <a:rPr lang="ru-RU" sz="900" dirty="0" err="1"/>
              <a:t>зоні</a:t>
            </a:r>
            <a:r>
              <a:rPr lang="ru-RU" sz="900" dirty="0"/>
              <a:t> </a:t>
            </a:r>
            <a:r>
              <a:rPr lang="ru-RU" sz="900" dirty="0" err="1"/>
              <a:t>вічної</a:t>
            </a:r>
            <a:r>
              <a:rPr lang="ru-RU" sz="900" dirty="0"/>
              <a:t> </a:t>
            </a:r>
            <a:r>
              <a:rPr lang="ru-RU" sz="900" dirty="0" err="1"/>
              <a:t>мерзлоти</a:t>
            </a:r>
            <a:r>
              <a:rPr lang="ru-RU" sz="900" dirty="0"/>
              <a:t> у </a:t>
            </a:r>
            <a:r>
              <a:rPr lang="ru-RU" sz="900" dirty="0" err="1"/>
              <a:t>вигляді</a:t>
            </a:r>
            <a:r>
              <a:rPr lang="ru-RU" sz="900" dirty="0"/>
              <a:t> </a:t>
            </a:r>
            <a:r>
              <a:rPr lang="ru-RU" sz="900" dirty="0" err="1"/>
              <a:t>гідрату</a:t>
            </a:r>
            <a:r>
              <a:rPr lang="ru-RU" sz="900" dirty="0"/>
              <a:t> метану. </a:t>
            </a:r>
            <a:r>
              <a:rPr lang="ru-RU" sz="900" dirty="0" err="1"/>
              <a:t>Гідрат</a:t>
            </a:r>
            <a:r>
              <a:rPr lang="ru-RU" sz="900" dirty="0"/>
              <a:t> метану — </a:t>
            </a:r>
            <a:r>
              <a:rPr lang="ru-RU" sz="900" dirty="0" err="1"/>
              <a:t>це</a:t>
            </a:r>
            <a:r>
              <a:rPr lang="ru-RU" sz="900" dirty="0"/>
              <a:t> тверда </a:t>
            </a:r>
            <a:r>
              <a:rPr lang="ru-RU" sz="900" dirty="0" err="1"/>
              <a:t>речовина</a:t>
            </a:r>
            <a:r>
              <a:rPr lang="ru-RU" sz="900" dirty="0"/>
              <a:t>, </a:t>
            </a:r>
            <a:r>
              <a:rPr lang="ru-RU" sz="900" dirty="0" err="1"/>
              <a:t>що</a:t>
            </a:r>
            <a:r>
              <a:rPr lang="ru-RU" sz="900" dirty="0"/>
              <a:t> </a:t>
            </a:r>
            <a:r>
              <a:rPr lang="ru-RU" sz="900" dirty="0" err="1"/>
              <a:t>складається</a:t>
            </a:r>
            <a:r>
              <a:rPr lang="ru-RU" sz="900" dirty="0"/>
              <a:t> з </a:t>
            </a:r>
            <a:r>
              <a:rPr lang="ru-RU" sz="900" dirty="0" err="1"/>
              <a:t>кристалів</a:t>
            </a:r>
            <a:r>
              <a:rPr lang="ru-RU" sz="900" dirty="0"/>
              <a:t> води й метану, </a:t>
            </a:r>
            <a:r>
              <a:rPr lang="ru-RU" sz="900" dirty="0" err="1"/>
              <a:t>поглиненого</a:t>
            </a:r>
            <a:r>
              <a:rPr lang="ru-RU" sz="900" dirty="0"/>
              <a:t> </a:t>
            </a:r>
            <a:r>
              <a:rPr lang="ru-RU" sz="900" dirty="0" err="1"/>
              <a:t>під</a:t>
            </a:r>
            <a:r>
              <a:rPr lang="ru-RU" sz="900" dirty="0"/>
              <a:t> </a:t>
            </a:r>
            <a:r>
              <a:rPr lang="ru-RU" sz="900" dirty="0" err="1"/>
              <a:t>тиском</a:t>
            </a:r>
            <a:r>
              <a:rPr lang="ru-RU" sz="900" dirty="0"/>
              <a:t> водою. За </a:t>
            </a:r>
            <a:r>
              <a:rPr lang="ru-RU" sz="900" dirty="0" err="1"/>
              <a:t>оцінками</a:t>
            </a:r>
            <a:r>
              <a:rPr lang="ru-RU" sz="900" dirty="0"/>
              <a:t>, у </a:t>
            </a:r>
            <a:r>
              <a:rPr lang="ru-RU" sz="900" dirty="0" err="1"/>
              <a:t>зоні</a:t>
            </a:r>
            <a:r>
              <a:rPr lang="ru-RU" sz="900" dirty="0"/>
              <a:t> </a:t>
            </a:r>
            <a:r>
              <a:rPr lang="ru-RU" sz="900" dirty="0" err="1"/>
              <a:t>вічної</a:t>
            </a:r>
            <a:r>
              <a:rPr lang="ru-RU" sz="900" dirty="0"/>
              <a:t> </a:t>
            </a:r>
            <a:r>
              <a:rPr lang="ru-RU" sz="900" dirty="0" err="1"/>
              <a:t>мерзлоти</a:t>
            </a:r>
            <a:r>
              <a:rPr lang="ru-RU" sz="900" dirty="0"/>
              <a:t> метану </a:t>
            </a:r>
            <a:r>
              <a:rPr lang="ru-RU" sz="900" dirty="0" err="1"/>
              <a:t>міститься</a:t>
            </a:r>
            <a:r>
              <a:rPr lang="ru-RU" sz="900" dirty="0"/>
              <a:t> в </a:t>
            </a:r>
            <a:r>
              <a:rPr lang="ru-RU" sz="900" dirty="0" err="1"/>
              <a:t>багато</a:t>
            </a:r>
            <a:r>
              <a:rPr lang="ru-RU" sz="900" dirty="0"/>
              <a:t> </a:t>
            </a:r>
            <a:r>
              <a:rPr lang="ru-RU" sz="900" dirty="0" err="1"/>
              <a:t>разів</a:t>
            </a:r>
            <a:r>
              <a:rPr lang="ru-RU" sz="900" dirty="0"/>
              <a:t> </a:t>
            </a:r>
            <a:r>
              <a:rPr lang="ru-RU" sz="900" dirty="0" err="1"/>
              <a:t>більше</a:t>
            </a:r>
            <a:r>
              <a:rPr lang="ru-RU" sz="900" dirty="0"/>
              <a:t>, </a:t>
            </a:r>
            <a:r>
              <a:rPr lang="ru-RU" sz="900" dirty="0" err="1"/>
              <a:t>ніж</a:t>
            </a:r>
            <a:r>
              <a:rPr lang="ru-RU" sz="900" dirty="0"/>
              <a:t> у </a:t>
            </a:r>
            <a:r>
              <a:rPr lang="ru-RU" sz="900" dirty="0" err="1"/>
              <a:t>всій</a:t>
            </a:r>
            <a:r>
              <a:rPr lang="ru-RU" sz="900" dirty="0"/>
              <a:t> </a:t>
            </a:r>
            <a:r>
              <a:rPr lang="ru-RU" sz="900" dirty="0" err="1"/>
              <a:t>живій</a:t>
            </a:r>
            <a:r>
              <a:rPr lang="ru-RU" sz="900" dirty="0"/>
              <a:t> </a:t>
            </a:r>
            <a:r>
              <a:rPr lang="ru-RU" sz="900" dirty="0" err="1"/>
              <a:t>матерії</a:t>
            </a:r>
            <a:r>
              <a:rPr lang="ru-RU" sz="900" dirty="0"/>
              <a:t> на </a:t>
            </a:r>
            <a:r>
              <a:rPr lang="ru-RU" sz="900" dirty="0" err="1"/>
              <a:t>Землі</a:t>
            </a:r>
            <a:r>
              <a:rPr lang="ru-RU" sz="900" dirty="0"/>
              <a:t>. </a:t>
            </a:r>
            <a:br>
              <a:rPr lang="ru-RU" sz="900" dirty="0"/>
            </a:br>
            <a:r>
              <a:rPr lang="ru-RU" sz="900" dirty="0"/>
              <a:t/>
            </a:r>
            <a:br>
              <a:rPr lang="ru-RU" sz="900" dirty="0"/>
            </a:br>
            <a:r>
              <a:rPr lang="ru-RU" sz="900" dirty="0" err="1"/>
              <a:t>Підвищення</a:t>
            </a:r>
            <a:r>
              <a:rPr lang="ru-RU" sz="900" dirty="0"/>
              <a:t> </a:t>
            </a:r>
            <a:r>
              <a:rPr lang="ru-RU" sz="900" dirty="0" err="1"/>
              <a:t>середніх</a:t>
            </a:r>
            <a:r>
              <a:rPr lang="ru-RU" sz="900" dirty="0"/>
              <a:t> температур на </a:t>
            </a:r>
            <a:r>
              <a:rPr lang="ru-RU" sz="900" dirty="0" err="1"/>
              <a:t>земній</a:t>
            </a:r>
            <a:r>
              <a:rPr lang="ru-RU" sz="900" dirty="0"/>
              <a:t> </a:t>
            </a:r>
            <a:r>
              <a:rPr lang="ru-RU" sz="900" dirty="0" err="1"/>
              <a:t>кулі</a:t>
            </a:r>
            <a:r>
              <a:rPr lang="ru-RU" sz="900" dirty="0"/>
              <a:t> </a:t>
            </a:r>
            <a:r>
              <a:rPr lang="ru-RU" sz="900" dirty="0" err="1"/>
              <a:t>може</a:t>
            </a:r>
            <a:r>
              <a:rPr lang="ru-RU" sz="900" dirty="0"/>
              <a:t> </a:t>
            </a:r>
            <a:r>
              <a:rPr lang="ru-RU" sz="900" dirty="0" err="1"/>
              <a:t>викликати</a:t>
            </a:r>
            <a:r>
              <a:rPr lang="ru-RU" sz="900" dirty="0"/>
              <a:t> й </a:t>
            </a:r>
            <a:r>
              <a:rPr lang="ru-RU" sz="900" dirty="0" err="1"/>
              <a:t>істотні</a:t>
            </a:r>
            <a:r>
              <a:rPr lang="ru-RU" sz="900" dirty="0"/>
              <a:t> </a:t>
            </a:r>
            <a:r>
              <a:rPr lang="ru-RU" sz="900" dirty="0" err="1"/>
              <a:t>зміни</a:t>
            </a:r>
            <a:r>
              <a:rPr lang="ru-RU" sz="900" dirty="0"/>
              <a:t> в </a:t>
            </a:r>
            <a:r>
              <a:rPr lang="ru-RU" sz="900" dirty="0" err="1"/>
              <a:t>перебігу</a:t>
            </a:r>
            <a:r>
              <a:rPr lang="ru-RU" sz="900" dirty="0"/>
              <a:t> </a:t>
            </a:r>
            <a:r>
              <a:rPr lang="ru-RU" sz="900" dirty="0" err="1"/>
              <a:t>процесів</a:t>
            </a:r>
            <a:r>
              <a:rPr lang="ru-RU" sz="900" dirty="0"/>
              <a:t> </a:t>
            </a:r>
            <a:r>
              <a:rPr lang="ru-RU" sz="900" dirty="0" err="1"/>
              <a:t>біосфери</a:t>
            </a:r>
            <a:r>
              <a:rPr lang="ru-RU" sz="900" dirty="0"/>
              <a:t>:— </a:t>
            </a:r>
            <a:r>
              <a:rPr lang="ru-RU" sz="900" dirty="0" err="1"/>
              <a:t>порушення</a:t>
            </a:r>
            <a:r>
              <a:rPr lang="ru-RU" sz="900" dirty="0"/>
              <a:t> </a:t>
            </a:r>
            <a:r>
              <a:rPr lang="ru-RU" sz="900" dirty="0" err="1"/>
              <a:t>кругообігів</a:t>
            </a:r>
            <a:r>
              <a:rPr lang="ru-RU" sz="900" dirty="0"/>
              <a:t> </a:t>
            </a:r>
            <a:r>
              <a:rPr lang="ru-RU" sz="900" dirty="0" err="1"/>
              <a:t>головних</a:t>
            </a:r>
            <a:r>
              <a:rPr lang="ru-RU" sz="900" dirty="0"/>
              <a:t> </a:t>
            </a:r>
            <a:r>
              <a:rPr lang="ru-RU" sz="900" dirty="0" err="1"/>
              <a:t>біологічних</a:t>
            </a:r>
            <a:r>
              <a:rPr lang="ru-RU" sz="900" dirty="0"/>
              <a:t> </a:t>
            </a:r>
            <a:r>
              <a:rPr lang="ru-RU" sz="900" dirty="0" err="1"/>
              <a:t>елементів</a:t>
            </a:r>
            <a:r>
              <a:rPr lang="ru-RU" sz="900" dirty="0"/>
              <a:t>; </a:t>
            </a:r>
            <a:br>
              <a:rPr lang="ru-RU" sz="900" dirty="0"/>
            </a:br>
            <a:r>
              <a:rPr lang="ru-RU" sz="900" dirty="0"/>
              <a:t/>
            </a:r>
            <a:br>
              <a:rPr lang="ru-RU" sz="900" dirty="0"/>
            </a:br>
            <a:r>
              <a:rPr lang="ru-RU" sz="900" dirty="0"/>
              <a:t>— </a:t>
            </a:r>
            <a:r>
              <a:rPr lang="ru-RU" sz="900" dirty="0" err="1"/>
              <a:t>зміни</a:t>
            </a:r>
            <a:r>
              <a:rPr lang="ru-RU" sz="900" dirty="0"/>
              <a:t> характеру </a:t>
            </a:r>
            <a:r>
              <a:rPr lang="ru-RU" sz="900" dirty="0" err="1"/>
              <a:t>хмарності</a:t>
            </a:r>
            <a:r>
              <a:rPr lang="ru-RU" sz="900" dirty="0"/>
              <a:t> й </a:t>
            </a:r>
            <a:r>
              <a:rPr lang="ru-RU" sz="900" dirty="0" err="1"/>
              <a:t>пов'язані</a:t>
            </a:r>
            <a:r>
              <a:rPr lang="ru-RU" sz="900" dirty="0"/>
              <a:t> з </a:t>
            </a:r>
            <a:r>
              <a:rPr lang="ru-RU" sz="900" dirty="0" err="1"/>
              <a:t>цим</a:t>
            </a:r>
            <a:r>
              <a:rPr lang="ru-RU" sz="900" dirty="0"/>
              <a:t> </a:t>
            </a:r>
            <a:r>
              <a:rPr lang="ru-RU" sz="900" dirty="0" err="1"/>
              <a:t>кліматичні</a:t>
            </a:r>
            <a:r>
              <a:rPr lang="ru-RU" sz="900" dirty="0"/>
              <a:t> </a:t>
            </a:r>
            <a:r>
              <a:rPr lang="ru-RU" sz="900" dirty="0" err="1"/>
              <a:t>зміни</a:t>
            </a:r>
            <a:r>
              <a:rPr lang="ru-RU" sz="900" dirty="0"/>
              <a:t>; </a:t>
            </a:r>
            <a:br>
              <a:rPr lang="ru-RU" sz="900" dirty="0"/>
            </a:br>
            <a:r>
              <a:rPr lang="ru-RU" sz="900" dirty="0"/>
              <a:t/>
            </a:r>
            <a:br>
              <a:rPr lang="ru-RU" sz="900" dirty="0"/>
            </a:br>
            <a:r>
              <a:rPr lang="ru-RU" sz="900" dirty="0"/>
              <a:t>— </a:t>
            </a:r>
            <a:r>
              <a:rPr lang="ru-RU" sz="900" dirty="0" err="1"/>
              <a:t>зміна</a:t>
            </a:r>
            <a:r>
              <a:rPr lang="ru-RU" sz="900" dirty="0"/>
              <a:t> </a:t>
            </a:r>
            <a:r>
              <a:rPr lang="ru-RU" sz="900" dirty="0" err="1"/>
              <a:t>розподілу</a:t>
            </a:r>
            <a:r>
              <a:rPr lang="ru-RU" sz="900" dirty="0"/>
              <a:t> </a:t>
            </a:r>
            <a:r>
              <a:rPr lang="ru-RU" sz="900" dirty="0" err="1"/>
              <a:t>опадів</a:t>
            </a:r>
            <a:r>
              <a:rPr lang="ru-RU" sz="900" dirty="0"/>
              <a:t> за </a:t>
            </a:r>
            <a:r>
              <a:rPr lang="ru-RU" sz="900" dirty="0" err="1"/>
              <a:t>регіонами</a:t>
            </a:r>
            <a:r>
              <a:rPr lang="ru-RU" sz="900" dirty="0"/>
              <a:t>; </a:t>
            </a:r>
            <a:br>
              <a:rPr lang="ru-RU" sz="900" dirty="0"/>
            </a:br>
            <a:r>
              <a:rPr lang="ru-RU" sz="900" dirty="0"/>
              <a:t/>
            </a:r>
            <a:br>
              <a:rPr lang="ru-RU" sz="900" dirty="0"/>
            </a:br>
            <a:r>
              <a:rPr lang="ru-RU" sz="900" dirty="0"/>
              <a:t>— </a:t>
            </a:r>
            <a:r>
              <a:rPr lang="ru-RU" sz="900" dirty="0" err="1"/>
              <a:t>зміщення</a:t>
            </a:r>
            <a:r>
              <a:rPr lang="ru-RU" sz="900" dirty="0"/>
              <a:t> </a:t>
            </a:r>
            <a:r>
              <a:rPr lang="ru-RU" sz="900" dirty="0" err="1"/>
              <a:t>кліматичних</a:t>
            </a:r>
            <a:r>
              <a:rPr lang="ru-RU" sz="900" dirty="0"/>
              <a:t> зон і, </a:t>
            </a:r>
            <a:r>
              <a:rPr lang="ru-RU" sz="900" dirty="0" err="1"/>
              <a:t>зокрема</a:t>
            </a:r>
            <a:r>
              <a:rPr lang="ru-RU" sz="900" dirty="0"/>
              <a:t>, </a:t>
            </a:r>
            <a:r>
              <a:rPr lang="ru-RU" sz="900" dirty="0" err="1"/>
              <a:t>збільшення</a:t>
            </a:r>
            <a:r>
              <a:rPr lang="ru-RU" sz="900" dirty="0"/>
              <a:t> </a:t>
            </a:r>
            <a:r>
              <a:rPr lang="ru-RU" sz="900" dirty="0" err="1"/>
              <a:t>пустель</a:t>
            </a:r>
            <a:r>
              <a:rPr lang="ru-RU" sz="900" dirty="0"/>
              <a:t>; </a:t>
            </a:r>
            <a:br>
              <a:rPr lang="ru-RU" sz="900" dirty="0"/>
            </a:br>
            <a:r>
              <a:rPr lang="ru-RU" sz="900" dirty="0"/>
              <a:t/>
            </a:r>
            <a:br>
              <a:rPr lang="ru-RU" sz="900" dirty="0"/>
            </a:br>
            <a:r>
              <a:rPr lang="ru-RU" sz="900" dirty="0"/>
              <a:t>— </a:t>
            </a:r>
            <a:r>
              <a:rPr lang="ru-RU" sz="900" dirty="0" err="1"/>
              <a:t>порушення</a:t>
            </a:r>
            <a:r>
              <a:rPr lang="ru-RU" sz="900" dirty="0"/>
              <a:t> </a:t>
            </a:r>
            <a:r>
              <a:rPr lang="ru-RU" sz="900" dirty="0" err="1"/>
              <a:t>біологічних</a:t>
            </a:r>
            <a:r>
              <a:rPr lang="ru-RU" sz="900" dirty="0"/>
              <a:t> </a:t>
            </a:r>
            <a:r>
              <a:rPr lang="ru-RU" sz="900" dirty="0" err="1"/>
              <a:t>ритмів</a:t>
            </a:r>
            <a:r>
              <a:rPr lang="ru-RU" sz="900" dirty="0"/>
              <a:t> </a:t>
            </a:r>
            <a:r>
              <a:rPr lang="ru-RU" sz="900" dirty="0" err="1"/>
              <a:t>розвитку</a:t>
            </a:r>
            <a:r>
              <a:rPr lang="ru-RU" sz="900" dirty="0"/>
              <a:t> </a:t>
            </a:r>
            <a:r>
              <a:rPr lang="ru-RU" sz="900" dirty="0" err="1"/>
              <a:t>рослин</a:t>
            </a:r>
            <a:r>
              <a:rPr lang="ru-RU" sz="900" dirty="0"/>
              <a:t> і </a:t>
            </a:r>
            <a:r>
              <a:rPr lang="ru-RU" sz="900" dirty="0" err="1"/>
              <a:t>внаслідок</a:t>
            </a:r>
            <a:r>
              <a:rPr lang="ru-RU" sz="900" dirty="0"/>
              <a:t> </a:t>
            </a:r>
            <a:r>
              <a:rPr lang="ru-RU" sz="900" dirty="0" err="1"/>
              <a:t>цього</a:t>
            </a:r>
            <a:r>
              <a:rPr lang="ru-RU" sz="900" dirty="0"/>
              <a:t> — </a:t>
            </a:r>
            <a:r>
              <a:rPr lang="ru-RU" sz="900" dirty="0" err="1"/>
              <a:t>тривалі</a:t>
            </a:r>
            <a:r>
              <a:rPr lang="ru-RU" sz="900" dirty="0"/>
              <a:t> </a:t>
            </a:r>
            <a:r>
              <a:rPr lang="ru-RU" sz="900" dirty="0" err="1"/>
              <a:t>періоди</a:t>
            </a:r>
            <a:r>
              <a:rPr lang="ru-RU" sz="900" dirty="0"/>
              <a:t> </a:t>
            </a:r>
            <a:r>
              <a:rPr lang="ru-RU" sz="900" dirty="0" err="1"/>
              <a:t>неврожаїв</a:t>
            </a:r>
            <a:r>
              <a:rPr lang="ru-RU" sz="900" dirty="0"/>
              <a:t> </a:t>
            </a:r>
            <a:r>
              <a:rPr lang="ru-RU" sz="900" dirty="0" err="1"/>
              <a:t>головних</a:t>
            </a:r>
            <a:r>
              <a:rPr lang="ru-RU" sz="900" dirty="0"/>
              <a:t> </a:t>
            </a:r>
            <a:r>
              <a:rPr lang="ru-RU" sz="900" dirty="0" err="1"/>
              <a:t>сільськогосподарських</a:t>
            </a:r>
            <a:r>
              <a:rPr lang="ru-RU" sz="900" dirty="0"/>
              <a:t> культур. </a:t>
            </a:r>
            <a:br>
              <a:rPr lang="ru-RU" sz="900" dirty="0"/>
            </a:br>
            <a:r>
              <a:rPr lang="ru-RU" sz="900" dirty="0"/>
              <a:t/>
            </a:r>
            <a:br>
              <a:rPr lang="ru-RU" sz="900" dirty="0"/>
            </a:br>
            <a:r>
              <a:rPr lang="ru-RU" sz="900" dirty="0"/>
              <a:t>Таким чином, </a:t>
            </a:r>
            <a:r>
              <a:rPr lang="ru-RU" sz="900" dirty="0" err="1"/>
              <a:t>парниковий</a:t>
            </a:r>
            <a:r>
              <a:rPr lang="ru-RU" sz="900" dirty="0"/>
              <a:t> </a:t>
            </a:r>
            <a:r>
              <a:rPr lang="ru-RU" sz="900" dirty="0" err="1"/>
              <a:t>ефект</a:t>
            </a:r>
            <a:r>
              <a:rPr lang="ru-RU" sz="900" dirty="0"/>
              <a:t> — </a:t>
            </a:r>
            <a:r>
              <a:rPr lang="ru-RU" sz="900" dirty="0" err="1"/>
              <a:t>це</a:t>
            </a:r>
            <a:r>
              <a:rPr lang="ru-RU" sz="900" dirty="0"/>
              <a:t> складне </a:t>
            </a:r>
            <a:r>
              <a:rPr lang="ru-RU" sz="900" dirty="0" err="1"/>
              <a:t>явище</a:t>
            </a:r>
            <a:r>
              <a:rPr lang="ru-RU" sz="900" dirty="0"/>
              <a:t>, у </a:t>
            </a:r>
            <a:r>
              <a:rPr lang="ru-RU" sz="900" dirty="0" err="1"/>
              <a:t>якому</a:t>
            </a:r>
            <a:r>
              <a:rPr lang="ru-RU" sz="900" dirty="0"/>
              <a:t> </a:t>
            </a:r>
            <a:r>
              <a:rPr lang="ru-RU" sz="900" dirty="0" err="1"/>
              <a:t>тісно</a:t>
            </a:r>
            <a:r>
              <a:rPr lang="ru-RU" sz="900" dirty="0"/>
              <a:t> </a:t>
            </a:r>
            <a:r>
              <a:rPr lang="ru-RU" sz="900" dirty="0" err="1"/>
              <a:t>переплелися</a:t>
            </a:r>
            <a:r>
              <a:rPr lang="ru-RU" sz="900" dirty="0"/>
              <a:t> і </a:t>
            </a:r>
            <a:r>
              <a:rPr lang="ru-RU" sz="900" dirty="0" err="1"/>
              <a:t>взаємодіють</a:t>
            </a:r>
            <a:r>
              <a:rPr lang="ru-RU" sz="900" dirty="0"/>
              <a:t> </a:t>
            </a:r>
            <a:r>
              <a:rPr lang="ru-RU" sz="900" dirty="0" err="1"/>
              <a:t>природні</a:t>
            </a:r>
            <a:r>
              <a:rPr lang="ru-RU" sz="900" dirty="0"/>
              <a:t> </a:t>
            </a:r>
            <a:r>
              <a:rPr lang="ru-RU" sz="900" dirty="0" err="1"/>
              <a:t>процеси</a:t>
            </a:r>
            <a:r>
              <a:rPr lang="ru-RU" sz="900" dirty="0"/>
              <a:t> й </a:t>
            </a:r>
            <a:r>
              <a:rPr lang="ru-RU" sz="900" dirty="0" err="1"/>
              <a:t>результати</a:t>
            </a:r>
            <a:r>
              <a:rPr lang="ru-RU" sz="900" dirty="0"/>
              <a:t> </a:t>
            </a:r>
            <a:r>
              <a:rPr lang="ru-RU" sz="900" dirty="0" err="1"/>
              <a:t>людської</a:t>
            </a:r>
            <a:r>
              <a:rPr lang="ru-RU" sz="900" dirty="0"/>
              <a:t> </a:t>
            </a:r>
            <a:r>
              <a:rPr lang="ru-RU" sz="900" dirty="0" err="1"/>
              <a:t>діяльності</a:t>
            </a:r>
            <a:r>
              <a:rPr lang="ru-RU" sz="900" dirty="0"/>
              <a:t>. </a:t>
            </a:r>
            <a:br>
              <a:rPr lang="ru-RU" sz="900" dirty="0"/>
            </a:br>
            <a:r>
              <a:rPr lang="ru-RU" sz="800" dirty="0"/>
              <a:t/>
            </a:r>
            <a:br>
              <a:rPr lang="ru-RU" sz="800" dirty="0"/>
            </a:br>
            <a:endParaRPr lang="ru-RU" sz="800" dirty="0"/>
          </a:p>
        </p:txBody>
      </p:sp>
    </p:spTree>
    <p:extLst>
      <p:ext uri="{BB962C8B-B14F-4D97-AF65-F5344CB8AC3E}">
        <p14:creationId xmlns:p14="http://schemas.microsoft.com/office/powerpoint/2010/main" val="888122691"/>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92696"/>
            <a:ext cx="8280920" cy="5832648"/>
          </a:xfrm>
        </p:spPr>
        <p:txBody>
          <a:bodyPr>
            <a:noAutofit/>
          </a:bodyPr>
          <a:lstStyle/>
          <a:p>
            <a:r>
              <a:rPr lang="ru-RU" sz="900" dirty="0"/>
              <a:t>Таким чином </a:t>
            </a:r>
            <a:r>
              <a:rPr lang="ru-RU" sz="900" dirty="0" err="1"/>
              <a:t>парниковий</a:t>
            </a:r>
            <a:r>
              <a:rPr lang="ru-RU" sz="900" dirty="0"/>
              <a:t> </a:t>
            </a:r>
            <a:r>
              <a:rPr lang="ru-RU" sz="900" dirty="0" err="1"/>
              <a:t>ефект</a:t>
            </a:r>
            <a:r>
              <a:rPr lang="ru-RU" sz="900" dirty="0"/>
              <a:t> є не результатом </a:t>
            </a:r>
            <a:r>
              <a:rPr lang="ru-RU" sz="900" dirty="0" err="1"/>
              <a:t>діяльності</a:t>
            </a:r>
            <a:r>
              <a:rPr lang="ru-RU" sz="900" dirty="0"/>
              <a:t> </a:t>
            </a:r>
            <a:r>
              <a:rPr lang="ru-RU" sz="900" dirty="0" err="1"/>
              <a:t>людини</a:t>
            </a:r>
            <a:r>
              <a:rPr lang="ru-RU" sz="900" dirty="0"/>
              <a:t>, а </a:t>
            </a:r>
            <a:r>
              <a:rPr lang="ru-RU" sz="900" dirty="0" err="1"/>
              <a:t>природним</a:t>
            </a:r>
            <a:r>
              <a:rPr lang="ru-RU" sz="900" dirty="0"/>
              <a:t> </a:t>
            </a:r>
            <a:r>
              <a:rPr lang="ru-RU" sz="900" dirty="0" err="1"/>
              <a:t>явищем</a:t>
            </a:r>
            <a:r>
              <a:rPr lang="ru-RU" sz="900" dirty="0"/>
              <a:t>. </a:t>
            </a:r>
            <a:r>
              <a:rPr lang="ru-RU" sz="900" dirty="0" err="1"/>
              <a:t>Він</a:t>
            </a:r>
            <a:r>
              <a:rPr lang="ru-RU" sz="900" dirty="0"/>
              <a:t> позитивно </a:t>
            </a:r>
            <a:r>
              <a:rPr lang="ru-RU" sz="900" dirty="0" err="1"/>
              <a:t>впливає</a:t>
            </a:r>
            <a:r>
              <a:rPr lang="ru-RU" sz="900" dirty="0"/>
              <a:t> на </a:t>
            </a:r>
            <a:r>
              <a:rPr lang="ru-RU" sz="900" dirty="0" err="1"/>
              <a:t>всі</a:t>
            </a:r>
            <a:r>
              <a:rPr lang="ru-RU" sz="900" dirty="0"/>
              <a:t> </a:t>
            </a:r>
            <a:r>
              <a:rPr lang="ru-RU" sz="900" dirty="0" err="1"/>
              <a:t>екосистеми</a:t>
            </a:r>
            <a:r>
              <a:rPr lang="ru-RU" sz="900" dirty="0"/>
              <a:t>, </a:t>
            </a:r>
            <a:r>
              <a:rPr lang="ru-RU" sz="900" dirty="0" err="1"/>
              <a:t>стабілізує</a:t>
            </a:r>
            <a:r>
              <a:rPr lang="ru-RU" sz="900" dirty="0"/>
              <a:t> температуру атмосферного </a:t>
            </a:r>
            <a:r>
              <a:rPr lang="ru-RU" sz="900" dirty="0" err="1"/>
              <a:t>повітря</a:t>
            </a:r>
            <a:r>
              <a:rPr lang="ru-RU" sz="900" dirty="0"/>
              <a:t>, і є </a:t>
            </a:r>
            <a:r>
              <a:rPr lang="ru-RU" sz="900" dirty="0" err="1"/>
              <a:t>нормальним</a:t>
            </a:r>
            <a:r>
              <a:rPr lang="ru-RU" sz="900" dirty="0"/>
              <a:t> для </a:t>
            </a:r>
            <a:r>
              <a:rPr lang="ru-RU" sz="900" dirty="0" err="1"/>
              <a:t>рослинного</a:t>
            </a:r>
            <a:r>
              <a:rPr lang="ru-RU" sz="900" dirty="0"/>
              <a:t>, </a:t>
            </a:r>
            <a:r>
              <a:rPr lang="ru-RU" sz="900" dirty="0" err="1"/>
              <a:t>тваринного</a:t>
            </a:r>
            <a:r>
              <a:rPr lang="ru-RU" sz="900" dirty="0"/>
              <a:t> </a:t>
            </a:r>
            <a:r>
              <a:rPr lang="ru-RU" sz="900" dirty="0" err="1"/>
              <a:t>світу</a:t>
            </a:r>
            <a:r>
              <a:rPr lang="ru-RU" sz="900" dirty="0"/>
              <a:t> та </a:t>
            </a:r>
            <a:r>
              <a:rPr lang="ru-RU" sz="900" dirty="0" err="1"/>
              <a:t>життя</a:t>
            </a:r>
            <a:r>
              <a:rPr lang="ru-RU" sz="900" dirty="0"/>
              <a:t> людей. Для </a:t>
            </a:r>
            <a:r>
              <a:rPr lang="ru-RU" sz="900" dirty="0" err="1"/>
              <a:t>підтримання</a:t>
            </a:r>
            <a:r>
              <a:rPr lang="ru-RU" sz="900" dirty="0"/>
              <a:t> </a:t>
            </a:r>
            <a:r>
              <a:rPr lang="ru-RU" sz="900" dirty="0" err="1"/>
              <a:t>життя</a:t>
            </a:r>
            <a:r>
              <a:rPr lang="ru-RU" sz="900" dirty="0"/>
              <a:t> на </a:t>
            </a:r>
            <a:r>
              <a:rPr lang="ru-RU" sz="900" dirty="0" err="1"/>
              <a:t>Землі</a:t>
            </a:r>
            <a:r>
              <a:rPr lang="ru-RU" sz="900" dirty="0"/>
              <a:t> </a:t>
            </a:r>
            <a:r>
              <a:rPr lang="ru-RU" sz="900" dirty="0" err="1"/>
              <a:t>необхідний</a:t>
            </a:r>
            <a:r>
              <a:rPr lang="ru-RU" sz="900" dirty="0"/>
              <a:t> </a:t>
            </a:r>
            <a:r>
              <a:rPr lang="ru-RU" sz="900" dirty="0" err="1"/>
              <a:t>правильний</a:t>
            </a:r>
            <a:r>
              <a:rPr lang="ru-RU" sz="900" dirty="0"/>
              <a:t> баланс </a:t>
            </a:r>
            <a:r>
              <a:rPr lang="ru-RU" sz="900" dirty="0" err="1"/>
              <a:t>між</a:t>
            </a:r>
            <a:r>
              <a:rPr lang="ru-RU" sz="900" dirty="0"/>
              <a:t> </a:t>
            </a:r>
            <a:r>
              <a:rPr lang="ru-RU" sz="900" dirty="0" err="1"/>
              <a:t>поглинанням</a:t>
            </a:r>
            <a:r>
              <a:rPr lang="ru-RU" sz="900" dirty="0"/>
              <a:t> та </a:t>
            </a:r>
            <a:r>
              <a:rPr lang="ru-RU" sz="900" dirty="0" err="1"/>
              <a:t>випроміненням</a:t>
            </a:r>
            <a:r>
              <a:rPr lang="ru-RU" sz="900" dirty="0"/>
              <a:t> </a:t>
            </a:r>
            <a:r>
              <a:rPr lang="ru-RU" sz="900" dirty="0" err="1"/>
              <a:t>енергії</a:t>
            </a:r>
            <a:r>
              <a:rPr lang="ru-RU" sz="900" dirty="0"/>
              <a:t>. </a:t>
            </a:r>
            <a:r>
              <a:rPr lang="ru-RU" sz="900" dirty="0" err="1"/>
              <a:t>Збільшуючи</a:t>
            </a:r>
            <a:r>
              <a:rPr lang="ru-RU" sz="900" dirty="0"/>
              <a:t> </a:t>
            </a:r>
            <a:r>
              <a:rPr lang="ru-RU" sz="900" dirty="0" err="1"/>
              <a:t>викиди</a:t>
            </a:r>
            <a:r>
              <a:rPr lang="ru-RU" sz="900" dirty="0"/>
              <a:t> </a:t>
            </a:r>
            <a:r>
              <a:rPr lang="ru-RU" sz="900" dirty="0" err="1"/>
              <a:t>парникових</a:t>
            </a:r>
            <a:r>
              <a:rPr lang="ru-RU" sz="900" dirty="0"/>
              <a:t> </a:t>
            </a:r>
            <a:r>
              <a:rPr lang="ru-RU" sz="900" dirty="0" err="1"/>
              <a:t>газів</a:t>
            </a:r>
            <a:r>
              <a:rPr lang="ru-RU" sz="900" dirty="0"/>
              <a:t> в атмосферу, люди </a:t>
            </a:r>
            <a:r>
              <a:rPr lang="ru-RU" sz="900" dirty="0" err="1"/>
              <a:t>порушують</a:t>
            </a:r>
            <a:r>
              <a:rPr lang="ru-RU" sz="900" dirty="0"/>
              <a:t> баланс, </a:t>
            </a:r>
            <a:r>
              <a:rPr lang="ru-RU" sz="900" dirty="0" err="1"/>
              <a:t>що</a:t>
            </a:r>
            <a:r>
              <a:rPr lang="ru-RU" sz="900" dirty="0"/>
              <a:t> </a:t>
            </a:r>
            <a:r>
              <a:rPr lang="ru-RU" sz="900" dirty="0" err="1"/>
              <a:t>склався</a:t>
            </a:r>
            <a:r>
              <a:rPr lang="ru-RU" sz="900" dirty="0"/>
              <a:t> </a:t>
            </a:r>
            <a:r>
              <a:rPr lang="ru-RU" sz="900" dirty="0" err="1"/>
              <a:t>впродовж</a:t>
            </a:r>
            <a:r>
              <a:rPr lang="ru-RU" sz="900" dirty="0"/>
              <a:t> </a:t>
            </a:r>
            <a:r>
              <a:rPr lang="ru-RU" sz="900" dirty="0" err="1"/>
              <a:t>століть</a:t>
            </a:r>
            <a:r>
              <a:rPr lang="ru-RU" sz="900" dirty="0"/>
              <a:t>. </a:t>
            </a:r>
            <a:r>
              <a:rPr lang="ru-RU" sz="900" dirty="0" err="1"/>
              <a:t>Багато</a:t>
            </a:r>
            <a:r>
              <a:rPr lang="ru-RU" sz="900" dirty="0"/>
              <a:t> </a:t>
            </a:r>
            <a:r>
              <a:rPr lang="ru-RU" sz="900" dirty="0" err="1"/>
              <a:t>хто</a:t>
            </a:r>
            <a:r>
              <a:rPr lang="ru-RU" sz="900" dirty="0"/>
              <a:t> з нас </a:t>
            </a:r>
            <a:r>
              <a:rPr lang="ru-RU" sz="900" dirty="0" err="1"/>
              <a:t>думає</a:t>
            </a:r>
            <a:r>
              <a:rPr lang="ru-RU" sz="900" dirty="0"/>
              <a:t>, </a:t>
            </a:r>
            <a:r>
              <a:rPr lang="ru-RU" sz="900" dirty="0" err="1"/>
              <a:t>що</a:t>
            </a:r>
            <a:r>
              <a:rPr lang="ru-RU" sz="900" dirty="0"/>
              <a:t> </a:t>
            </a:r>
            <a:r>
              <a:rPr lang="ru-RU" sz="900" dirty="0" err="1"/>
              <a:t>це</a:t>
            </a:r>
            <a:r>
              <a:rPr lang="ru-RU" sz="900" dirty="0"/>
              <a:t> </a:t>
            </a:r>
            <a:r>
              <a:rPr lang="ru-RU" sz="900" dirty="0" err="1"/>
              <a:t>лише</a:t>
            </a:r>
            <a:r>
              <a:rPr lang="ru-RU" sz="900" dirty="0"/>
              <a:t> </a:t>
            </a:r>
            <a:r>
              <a:rPr lang="ru-RU" sz="900" dirty="0" err="1"/>
              <a:t>вихлопні</a:t>
            </a:r>
            <a:r>
              <a:rPr lang="ru-RU" sz="900" dirty="0"/>
              <a:t> гази машин та </a:t>
            </a:r>
            <a:r>
              <a:rPr lang="ru-RU" sz="900" dirty="0" err="1"/>
              <a:t>викиди</a:t>
            </a:r>
            <a:r>
              <a:rPr lang="ru-RU" sz="900" dirty="0"/>
              <a:t> </a:t>
            </a:r>
            <a:r>
              <a:rPr lang="ru-RU" sz="900" dirty="0" err="1"/>
              <a:t>промислових</a:t>
            </a:r>
            <a:r>
              <a:rPr lang="ru-RU" sz="900" dirty="0"/>
              <a:t> </a:t>
            </a:r>
            <a:r>
              <a:rPr lang="ru-RU" sz="900" dirty="0" err="1"/>
              <a:t>підприємств</a:t>
            </a:r>
            <a:r>
              <a:rPr lang="ru-RU" sz="900" dirty="0"/>
              <a:t>. </a:t>
            </a:r>
            <a:r>
              <a:rPr lang="ru-RU" sz="900" dirty="0" err="1"/>
              <a:t>Існують</a:t>
            </a:r>
            <a:r>
              <a:rPr lang="ru-RU" sz="900" dirty="0"/>
              <a:t> 6 </a:t>
            </a:r>
            <a:r>
              <a:rPr lang="ru-RU" sz="900" dirty="0" err="1"/>
              <a:t>основних</a:t>
            </a:r>
            <a:r>
              <a:rPr lang="ru-RU" sz="900" dirty="0"/>
              <a:t> </a:t>
            </a:r>
            <a:r>
              <a:rPr lang="ru-RU" sz="900" dirty="0" err="1"/>
              <a:t>парникових</a:t>
            </a:r>
            <a:r>
              <a:rPr lang="ru-RU" sz="900" dirty="0"/>
              <a:t> </a:t>
            </a:r>
            <a:r>
              <a:rPr lang="ru-RU" sz="900" dirty="0" err="1"/>
              <a:t>газів</a:t>
            </a:r>
            <a:r>
              <a:rPr lang="ru-RU" sz="900" dirty="0"/>
              <a:t>, </a:t>
            </a:r>
            <a:r>
              <a:rPr lang="ru-RU" sz="900" dirty="0" err="1"/>
              <a:t>які</a:t>
            </a:r>
            <a:r>
              <a:rPr lang="ru-RU" sz="900" dirty="0"/>
              <a:t> </a:t>
            </a:r>
            <a:r>
              <a:rPr lang="ru-RU" sz="900" dirty="0" err="1"/>
              <a:t>входять</a:t>
            </a:r>
            <a:r>
              <a:rPr lang="ru-RU" sz="900" dirty="0"/>
              <a:t> до </a:t>
            </a:r>
            <a:r>
              <a:rPr lang="ru-RU" sz="900" dirty="0" err="1"/>
              <a:t>хімічного</a:t>
            </a:r>
            <a:r>
              <a:rPr lang="ru-RU" sz="900" dirty="0"/>
              <a:t> складу </a:t>
            </a:r>
            <a:r>
              <a:rPr lang="ru-RU" sz="900" dirty="0" err="1"/>
              <a:t>атмосфери</a:t>
            </a:r>
            <a:r>
              <a:rPr lang="ru-RU" sz="900" dirty="0"/>
              <a:t>:</a:t>
            </a:r>
            <a:br>
              <a:rPr lang="ru-RU" sz="900" dirty="0"/>
            </a:br>
            <a:r>
              <a:rPr lang="ru-RU" sz="900" dirty="0"/>
              <a:t> - </a:t>
            </a:r>
            <a:r>
              <a:rPr lang="ru-RU" sz="900" dirty="0" err="1"/>
              <a:t>водяна</a:t>
            </a:r>
            <a:r>
              <a:rPr lang="ru-RU" sz="900" dirty="0"/>
              <a:t> пара; </a:t>
            </a:r>
            <a:br>
              <a:rPr lang="ru-RU" sz="900" dirty="0"/>
            </a:br>
            <a:r>
              <a:rPr lang="ru-RU" sz="900" dirty="0"/>
              <a:t> - </a:t>
            </a:r>
            <a:r>
              <a:rPr lang="ru-RU" sz="900" dirty="0" err="1"/>
              <a:t>вуглекислий</a:t>
            </a:r>
            <a:r>
              <a:rPr lang="ru-RU" sz="900" dirty="0"/>
              <a:t> газ;</a:t>
            </a:r>
            <a:br>
              <a:rPr lang="ru-RU" sz="900" dirty="0"/>
            </a:br>
            <a:r>
              <a:rPr lang="ru-RU" sz="900" dirty="0"/>
              <a:t> - метан;</a:t>
            </a:r>
            <a:br>
              <a:rPr lang="ru-RU" sz="900" dirty="0"/>
            </a:br>
            <a:r>
              <a:rPr lang="ru-RU" sz="900" dirty="0"/>
              <a:t> - озон;</a:t>
            </a:r>
            <a:br>
              <a:rPr lang="ru-RU" sz="900" dirty="0"/>
            </a:br>
            <a:r>
              <a:rPr lang="ru-RU" sz="900" dirty="0"/>
              <a:t> - закис азоту,</a:t>
            </a:r>
            <a:br>
              <a:rPr lang="ru-RU" sz="900" dirty="0"/>
            </a:br>
            <a:r>
              <a:rPr lang="ru-RU" sz="900" dirty="0"/>
              <a:t> - і </a:t>
            </a:r>
            <a:r>
              <a:rPr lang="ru-RU" sz="900" dirty="0" err="1"/>
              <a:t>останнім</a:t>
            </a:r>
            <a:r>
              <a:rPr lang="ru-RU" sz="900" dirty="0"/>
              <a:t> часом </a:t>
            </a:r>
            <a:r>
              <a:rPr lang="ru-RU" sz="900" dirty="0" err="1"/>
              <a:t>хлоро-фторо-вуглеці</a:t>
            </a:r>
            <a:r>
              <a:rPr lang="ru-RU" sz="900" dirty="0"/>
              <a:t>. </a:t>
            </a:r>
            <a:r>
              <a:rPr lang="ru-RU" sz="900" dirty="0" err="1"/>
              <a:t>Крім</a:t>
            </a:r>
            <a:r>
              <a:rPr lang="ru-RU" sz="900" dirty="0"/>
              <a:t> них, </a:t>
            </a:r>
            <a:r>
              <a:rPr lang="ru-RU" sz="900" dirty="0" err="1"/>
              <a:t>всі</a:t>
            </a:r>
            <a:r>
              <a:rPr lang="ru-RU" sz="900" dirty="0"/>
              <a:t> гази </a:t>
            </a:r>
            <a:r>
              <a:rPr lang="ru-RU" sz="900" dirty="0" err="1"/>
              <a:t>зустрічаються</a:t>
            </a:r>
            <a:r>
              <a:rPr lang="ru-RU" sz="900" dirty="0"/>
              <a:t> в </a:t>
            </a:r>
            <a:r>
              <a:rPr lang="ru-RU" sz="900" dirty="0" err="1"/>
              <a:t>природі</a:t>
            </a:r>
            <a:r>
              <a:rPr lang="ru-RU" sz="900" dirty="0"/>
              <a:t>. В </a:t>
            </a:r>
            <a:r>
              <a:rPr lang="ru-RU" sz="900" dirty="0" err="1"/>
              <a:t>результаті</a:t>
            </a:r>
            <a:r>
              <a:rPr lang="ru-RU" sz="900" dirty="0"/>
              <a:t> </a:t>
            </a:r>
            <a:r>
              <a:rPr lang="ru-RU" sz="900" dirty="0" err="1"/>
              <a:t>діяльності</a:t>
            </a:r>
            <a:r>
              <a:rPr lang="ru-RU" sz="900" dirty="0"/>
              <a:t> </a:t>
            </a:r>
            <a:r>
              <a:rPr lang="ru-RU" sz="900" dirty="0" err="1"/>
              <a:t>людини</a:t>
            </a:r>
            <a:r>
              <a:rPr lang="ru-RU" sz="900" dirty="0"/>
              <a:t> </a:t>
            </a:r>
            <a:r>
              <a:rPr lang="ru-RU" sz="900" dirty="0" err="1"/>
              <a:t>концентрація</a:t>
            </a:r>
            <a:r>
              <a:rPr lang="ru-RU" sz="900" dirty="0"/>
              <a:t> </a:t>
            </a:r>
            <a:r>
              <a:rPr lang="ru-RU" sz="900" dirty="0" err="1"/>
              <a:t>цих</a:t>
            </a:r>
            <a:r>
              <a:rPr lang="ru-RU" sz="900" dirty="0"/>
              <a:t> </a:t>
            </a:r>
            <a:r>
              <a:rPr lang="ru-RU" sz="900" dirty="0" err="1"/>
              <a:t>газів</a:t>
            </a:r>
            <a:r>
              <a:rPr lang="ru-RU" sz="900" dirty="0"/>
              <a:t> </a:t>
            </a:r>
            <a:r>
              <a:rPr lang="ru-RU" sz="900" dirty="0" err="1"/>
              <a:t>збільшується</a:t>
            </a:r>
            <a:r>
              <a:rPr lang="ru-RU" sz="900" dirty="0"/>
              <a:t>, через </a:t>
            </a:r>
            <a:r>
              <a:rPr lang="ru-RU" sz="900" dirty="0" err="1"/>
              <a:t>що</a:t>
            </a:r>
            <a:r>
              <a:rPr lang="ru-RU" sz="900" dirty="0"/>
              <a:t> </a:t>
            </a:r>
            <a:r>
              <a:rPr lang="ru-RU" sz="900" dirty="0" err="1"/>
              <a:t>зростає</a:t>
            </a:r>
            <a:r>
              <a:rPr lang="ru-RU" sz="900" dirty="0"/>
              <a:t> </a:t>
            </a:r>
            <a:r>
              <a:rPr lang="ru-RU" sz="900" dirty="0" err="1"/>
              <a:t>парниковий</a:t>
            </a:r>
            <a:r>
              <a:rPr lang="ru-RU" sz="900" dirty="0"/>
              <a:t> </a:t>
            </a:r>
            <a:r>
              <a:rPr lang="ru-RU" sz="900" dirty="0" err="1"/>
              <a:t>ефект</a:t>
            </a:r>
            <a:r>
              <a:rPr lang="ru-RU" sz="900" dirty="0"/>
              <a:t>. </a:t>
            </a:r>
            <a:r>
              <a:rPr lang="ru-RU" sz="900" dirty="0" err="1"/>
              <a:t>Неприродний</a:t>
            </a:r>
            <a:r>
              <a:rPr lang="ru-RU" sz="900" dirty="0"/>
              <a:t> та </a:t>
            </a:r>
            <a:r>
              <a:rPr lang="ru-RU" sz="900" dirty="0" err="1"/>
              <a:t>потенційно</a:t>
            </a:r>
            <a:r>
              <a:rPr lang="ru-RU" sz="900" dirty="0"/>
              <a:t> </a:t>
            </a:r>
            <a:r>
              <a:rPr lang="ru-RU" sz="900" dirty="0" err="1"/>
              <a:t>небезпечний</a:t>
            </a:r>
            <a:r>
              <a:rPr lang="ru-RU" sz="900" dirty="0"/>
              <a:t> </a:t>
            </a:r>
            <a:r>
              <a:rPr lang="ru-RU" sz="900" dirty="0" err="1"/>
              <a:t>процес</a:t>
            </a:r>
            <a:r>
              <a:rPr lang="ru-RU" sz="900" dirty="0"/>
              <a:t>. </a:t>
            </a:r>
            <a:r>
              <a:rPr lang="en-US" sz="900" dirty="0"/>
              <a:t>CO2 – </a:t>
            </a:r>
            <a:r>
              <a:rPr lang="ru-RU" sz="900" dirty="0" err="1"/>
              <a:t>найзначніший</a:t>
            </a:r>
            <a:r>
              <a:rPr lang="ru-RU" sz="900" dirty="0"/>
              <a:t> з </a:t>
            </a:r>
            <a:r>
              <a:rPr lang="ru-RU" sz="900" dirty="0" err="1"/>
              <a:t>антропогенних</a:t>
            </a:r>
            <a:r>
              <a:rPr lang="ru-RU" sz="900" dirty="0"/>
              <a:t> </a:t>
            </a:r>
            <a:r>
              <a:rPr lang="ru-RU" sz="900" dirty="0" err="1"/>
              <a:t>парникових</a:t>
            </a:r>
            <a:r>
              <a:rPr lang="ru-RU" sz="900" dirty="0"/>
              <a:t> </a:t>
            </a:r>
            <a:r>
              <a:rPr lang="ru-RU" sz="900" dirty="0" err="1"/>
              <a:t>газів</a:t>
            </a:r>
            <a:r>
              <a:rPr lang="ru-RU" sz="900" dirty="0"/>
              <a:t>. </a:t>
            </a:r>
            <a:r>
              <a:rPr lang="ru-RU" sz="900" dirty="0" err="1"/>
              <a:t>Хоча</a:t>
            </a:r>
            <a:r>
              <a:rPr lang="ru-RU" sz="900" dirty="0"/>
              <a:t> </a:t>
            </a:r>
            <a:r>
              <a:rPr lang="ru-RU" sz="900" dirty="0" err="1"/>
              <a:t>цей</a:t>
            </a:r>
            <a:r>
              <a:rPr lang="ru-RU" sz="900" dirty="0"/>
              <a:t> газ природного </a:t>
            </a:r>
            <a:r>
              <a:rPr lang="ru-RU" sz="900" dirty="0" err="1"/>
              <a:t>походження</a:t>
            </a:r>
            <a:r>
              <a:rPr lang="ru-RU" sz="900" dirty="0"/>
              <a:t>, </a:t>
            </a:r>
            <a:r>
              <a:rPr lang="ru-RU" sz="900" dirty="0" err="1"/>
              <a:t>завдяки</a:t>
            </a:r>
            <a:r>
              <a:rPr lang="ru-RU" sz="900" dirty="0"/>
              <a:t> </a:t>
            </a:r>
            <a:r>
              <a:rPr lang="ru-RU" sz="900" dirty="0" err="1"/>
              <a:t>діяльності</a:t>
            </a:r>
            <a:r>
              <a:rPr lang="ru-RU" sz="900" dirty="0"/>
              <a:t> </a:t>
            </a:r>
            <a:r>
              <a:rPr lang="ru-RU" sz="900" dirty="0" err="1"/>
              <a:t>людини</a:t>
            </a:r>
            <a:r>
              <a:rPr lang="ru-RU" sz="900" dirty="0"/>
              <a:t> </a:t>
            </a:r>
            <a:r>
              <a:rPr lang="ru-RU" sz="900" dirty="0" err="1"/>
              <a:t>він</a:t>
            </a:r>
            <a:r>
              <a:rPr lang="ru-RU" sz="900" dirty="0"/>
              <a:t> </a:t>
            </a:r>
            <a:r>
              <a:rPr lang="ru-RU" sz="900" dirty="0" err="1"/>
              <a:t>створюється</a:t>
            </a:r>
            <a:r>
              <a:rPr lang="ru-RU" sz="900" dirty="0"/>
              <a:t> у </a:t>
            </a:r>
            <a:r>
              <a:rPr lang="ru-RU" sz="900" dirty="0" err="1"/>
              <a:t>найбільшій</a:t>
            </a:r>
            <a:r>
              <a:rPr lang="ru-RU" sz="900" dirty="0"/>
              <a:t> </a:t>
            </a:r>
            <a:r>
              <a:rPr lang="ru-RU" sz="900" dirty="0" err="1"/>
              <a:t>кількості</a:t>
            </a:r>
            <a:r>
              <a:rPr lang="ru-RU" sz="900" dirty="0"/>
              <a:t>. </a:t>
            </a:r>
            <a:r>
              <a:rPr lang="ru-RU" sz="900" dirty="0" err="1"/>
              <a:t>Індустріалізація</a:t>
            </a:r>
            <a:r>
              <a:rPr lang="ru-RU" sz="900" dirty="0"/>
              <a:t> </a:t>
            </a:r>
            <a:r>
              <a:rPr lang="ru-RU" sz="900" dirty="0" err="1"/>
              <a:t>призвела</a:t>
            </a:r>
            <a:r>
              <a:rPr lang="ru-RU" sz="900" dirty="0"/>
              <a:t> до </a:t>
            </a:r>
            <a:r>
              <a:rPr lang="ru-RU" sz="900" dirty="0" err="1"/>
              <a:t>збільшення</a:t>
            </a:r>
            <a:r>
              <a:rPr lang="ru-RU" sz="900" dirty="0"/>
              <a:t> </a:t>
            </a:r>
            <a:r>
              <a:rPr lang="ru-RU" sz="900" dirty="0" err="1"/>
              <a:t>використання</a:t>
            </a:r>
            <a:r>
              <a:rPr lang="ru-RU" sz="900" dirty="0"/>
              <a:t> </a:t>
            </a:r>
            <a:r>
              <a:rPr lang="ru-RU" sz="900" dirty="0" err="1"/>
              <a:t>видів</a:t>
            </a:r>
            <a:r>
              <a:rPr lang="ru-RU" sz="900" dirty="0"/>
              <a:t> </a:t>
            </a:r>
            <a:r>
              <a:rPr lang="ru-RU" sz="900" dirty="0" err="1"/>
              <a:t>палива</a:t>
            </a:r>
            <a:r>
              <a:rPr lang="ru-RU" sz="900" dirty="0"/>
              <a:t>, </a:t>
            </a:r>
            <a:r>
              <a:rPr lang="ru-RU" sz="900" dirty="0" err="1"/>
              <a:t>що</a:t>
            </a:r>
            <a:r>
              <a:rPr lang="ru-RU" sz="900" dirty="0"/>
              <a:t> </a:t>
            </a:r>
            <a:r>
              <a:rPr lang="ru-RU" sz="900" dirty="0" err="1"/>
              <a:t>видобувається</a:t>
            </a:r>
            <a:r>
              <a:rPr lang="ru-RU" sz="900" dirty="0"/>
              <a:t> з </a:t>
            </a:r>
            <a:r>
              <a:rPr lang="ru-RU" sz="900" dirty="0" err="1"/>
              <a:t>надр</a:t>
            </a:r>
            <a:r>
              <a:rPr lang="ru-RU" sz="900" dirty="0"/>
              <a:t> </a:t>
            </a:r>
            <a:r>
              <a:rPr lang="ru-RU" sz="900" dirty="0" err="1"/>
              <a:t>Землі</a:t>
            </a:r>
            <a:r>
              <a:rPr lang="ru-RU" sz="900" dirty="0"/>
              <a:t>: </a:t>
            </a:r>
            <a:r>
              <a:rPr lang="ru-RU" sz="900" dirty="0" err="1"/>
              <a:t>вугілля</a:t>
            </a:r>
            <a:r>
              <a:rPr lang="ru-RU" sz="900" dirty="0"/>
              <a:t>, </a:t>
            </a:r>
            <a:r>
              <a:rPr lang="ru-RU" sz="900" dirty="0" err="1"/>
              <a:t>нафта</a:t>
            </a:r>
            <a:r>
              <a:rPr lang="ru-RU" sz="900" dirty="0"/>
              <a:t>, газ (</a:t>
            </a:r>
            <a:r>
              <a:rPr lang="ru-RU" sz="900" dirty="0" err="1"/>
              <a:t>органічне</a:t>
            </a:r>
            <a:r>
              <a:rPr lang="ru-RU" sz="900" dirty="0"/>
              <a:t> </a:t>
            </a:r>
            <a:r>
              <a:rPr lang="ru-RU" sz="900" dirty="0" err="1"/>
              <a:t>паливо</a:t>
            </a:r>
            <a:r>
              <a:rPr lang="ru-RU" sz="900" dirty="0"/>
              <a:t>). При </a:t>
            </a:r>
            <a:r>
              <a:rPr lang="ru-RU" sz="900" dirty="0" err="1"/>
              <a:t>їхньому</a:t>
            </a:r>
            <a:r>
              <a:rPr lang="ru-RU" sz="900" dirty="0"/>
              <a:t> </a:t>
            </a:r>
            <a:r>
              <a:rPr lang="ru-RU" sz="900" dirty="0" err="1"/>
              <a:t>спалюванні</a:t>
            </a:r>
            <a:r>
              <a:rPr lang="ru-RU" sz="900" dirty="0"/>
              <a:t> у </a:t>
            </a:r>
            <a:r>
              <a:rPr lang="ru-RU" sz="900" dirty="0" err="1"/>
              <a:t>великій</a:t>
            </a:r>
            <a:r>
              <a:rPr lang="ru-RU" sz="900" dirty="0"/>
              <a:t> </a:t>
            </a:r>
            <a:r>
              <a:rPr lang="ru-RU" sz="900" dirty="0" err="1"/>
              <a:t>кількості</a:t>
            </a:r>
            <a:r>
              <a:rPr lang="ru-RU" sz="900" dirty="0"/>
              <a:t> </a:t>
            </a:r>
            <a:r>
              <a:rPr lang="ru-RU" sz="900" dirty="0" err="1"/>
              <a:t>викидається</a:t>
            </a:r>
            <a:r>
              <a:rPr lang="ru-RU" sz="900" dirty="0"/>
              <a:t> </a:t>
            </a:r>
            <a:r>
              <a:rPr lang="en-US" sz="900" dirty="0"/>
              <a:t>CO2. </a:t>
            </a:r>
            <a:r>
              <a:rPr lang="ru-RU" sz="900" dirty="0"/>
              <a:t>Причиною 45и </a:t>
            </a:r>
            <a:r>
              <a:rPr lang="ru-RU" sz="900" dirty="0" err="1"/>
              <a:t>відсотків</a:t>
            </a:r>
            <a:r>
              <a:rPr lang="ru-RU" sz="900" dirty="0"/>
              <a:t> </a:t>
            </a:r>
            <a:r>
              <a:rPr lang="ru-RU" sz="900" dirty="0" err="1"/>
              <a:t>викидів</a:t>
            </a:r>
            <a:r>
              <a:rPr lang="ru-RU" sz="900" dirty="0"/>
              <a:t> </a:t>
            </a:r>
            <a:r>
              <a:rPr lang="en-US" sz="900" dirty="0"/>
              <a:t>CO2 </a:t>
            </a:r>
            <a:r>
              <a:rPr lang="ru-RU" sz="900" dirty="0"/>
              <a:t>є транспорт та </a:t>
            </a:r>
            <a:r>
              <a:rPr lang="ru-RU" sz="900" dirty="0" err="1"/>
              <a:t>виробництво</a:t>
            </a:r>
            <a:r>
              <a:rPr lang="ru-RU" sz="900" dirty="0"/>
              <a:t> </a:t>
            </a:r>
            <a:r>
              <a:rPr lang="ru-RU" sz="900" dirty="0" err="1"/>
              <a:t>електроенергії</a:t>
            </a:r>
            <a:r>
              <a:rPr lang="ru-RU" sz="900" dirty="0"/>
              <a:t> та тепла. За </a:t>
            </a:r>
            <a:r>
              <a:rPr lang="ru-RU" sz="900" dirty="0" err="1"/>
              <a:t>оцінками</a:t>
            </a:r>
            <a:r>
              <a:rPr lang="ru-RU" sz="900" dirty="0"/>
              <a:t> </a:t>
            </a:r>
            <a:r>
              <a:rPr lang="ru-RU" sz="900" dirty="0" err="1"/>
              <a:t>вчених</a:t>
            </a:r>
            <a:r>
              <a:rPr lang="ru-RU" sz="900" dirty="0"/>
              <a:t> за </a:t>
            </a:r>
            <a:r>
              <a:rPr lang="ru-RU" sz="900" dirty="0" err="1"/>
              <a:t>останні</a:t>
            </a:r>
            <a:r>
              <a:rPr lang="ru-RU" sz="900" dirty="0"/>
              <a:t> 200 </a:t>
            </a:r>
            <a:r>
              <a:rPr lang="ru-RU" sz="900" dirty="0" err="1"/>
              <a:t>років</a:t>
            </a:r>
            <a:r>
              <a:rPr lang="ru-RU" sz="900" dirty="0"/>
              <a:t> </a:t>
            </a:r>
            <a:r>
              <a:rPr lang="ru-RU" sz="900" dirty="0" err="1"/>
              <a:t>концентрація</a:t>
            </a:r>
            <a:r>
              <a:rPr lang="ru-RU" sz="900" dirty="0"/>
              <a:t> </a:t>
            </a:r>
            <a:r>
              <a:rPr lang="en-US" sz="900" dirty="0"/>
              <a:t>CO2 </a:t>
            </a:r>
            <a:r>
              <a:rPr lang="ru-RU" sz="900" dirty="0"/>
              <a:t>в </a:t>
            </a:r>
            <a:r>
              <a:rPr lang="ru-RU" sz="900" dirty="0" err="1"/>
              <a:t>атмосфері</a:t>
            </a:r>
            <a:r>
              <a:rPr lang="ru-RU" sz="900" dirty="0"/>
              <a:t> </a:t>
            </a:r>
            <a:r>
              <a:rPr lang="ru-RU" sz="900" dirty="0" err="1"/>
              <a:t>збільшилася</a:t>
            </a:r>
            <a:r>
              <a:rPr lang="ru-RU" sz="900" dirty="0"/>
              <a:t> на 26 </a:t>
            </a:r>
            <a:r>
              <a:rPr lang="ru-RU" sz="900" dirty="0" err="1"/>
              <a:t>відсотків</a:t>
            </a:r>
            <a:r>
              <a:rPr lang="ru-RU" sz="900" dirty="0"/>
              <a:t>. </a:t>
            </a:r>
            <a:r>
              <a:rPr lang="ru-RU" sz="900" dirty="0" err="1"/>
              <a:t>Це</a:t>
            </a:r>
            <a:r>
              <a:rPr lang="ru-RU" sz="900" dirty="0"/>
              <a:t> – </a:t>
            </a:r>
            <a:r>
              <a:rPr lang="ru-RU" sz="900" dirty="0" err="1"/>
              <a:t>найвищий</a:t>
            </a:r>
            <a:r>
              <a:rPr lang="ru-RU" sz="900" dirty="0"/>
              <a:t> </a:t>
            </a:r>
            <a:r>
              <a:rPr lang="ru-RU" sz="900" dirty="0" err="1"/>
              <a:t>рівень</a:t>
            </a:r>
            <a:r>
              <a:rPr lang="ru-RU" sz="900" dirty="0"/>
              <a:t> за всю </a:t>
            </a:r>
            <a:r>
              <a:rPr lang="ru-RU" sz="900" dirty="0" err="1"/>
              <a:t>історію</a:t>
            </a:r>
            <a:r>
              <a:rPr lang="ru-RU" sz="900" dirty="0"/>
              <a:t> </a:t>
            </a:r>
            <a:r>
              <a:rPr lang="ru-RU" sz="900" dirty="0" err="1"/>
              <a:t>людства</a:t>
            </a:r>
            <a:r>
              <a:rPr lang="ru-RU" sz="900" dirty="0"/>
              <a:t>. </a:t>
            </a:r>
            <a:r>
              <a:rPr lang="ru-RU" sz="900" dirty="0" err="1"/>
              <a:t>Вуглекислий</a:t>
            </a:r>
            <a:r>
              <a:rPr lang="ru-RU" sz="900" dirty="0"/>
              <a:t> газ становить 55 </a:t>
            </a:r>
            <a:r>
              <a:rPr lang="ru-RU" sz="900" dirty="0" err="1"/>
              <a:t>відсотків</a:t>
            </a:r>
            <a:r>
              <a:rPr lang="ru-RU" sz="900" dirty="0"/>
              <a:t> антропогенного парникового </a:t>
            </a:r>
            <a:r>
              <a:rPr lang="ru-RU" sz="900" dirty="0" err="1"/>
              <a:t>ефекту</a:t>
            </a:r>
            <a:r>
              <a:rPr lang="ru-RU" sz="900" dirty="0"/>
              <a:t>. </a:t>
            </a:r>
            <a:r>
              <a:rPr lang="ru-RU" sz="900" dirty="0" err="1"/>
              <a:t>Глибинні</a:t>
            </a:r>
            <a:r>
              <a:rPr lang="ru-RU" sz="900" dirty="0"/>
              <a:t> </a:t>
            </a:r>
            <a:r>
              <a:rPr lang="ru-RU" sz="900" dirty="0" err="1"/>
              <a:t>проби</a:t>
            </a:r>
            <a:r>
              <a:rPr lang="ru-RU" sz="900" dirty="0"/>
              <a:t> </a:t>
            </a:r>
            <a:r>
              <a:rPr lang="ru-RU" sz="900" dirty="0" err="1"/>
              <a:t>крижаного</a:t>
            </a:r>
            <a:r>
              <a:rPr lang="ru-RU" sz="900" dirty="0"/>
              <a:t> </a:t>
            </a:r>
            <a:r>
              <a:rPr lang="ru-RU" sz="900" dirty="0" err="1"/>
              <a:t>покриття</a:t>
            </a:r>
            <a:r>
              <a:rPr lang="ru-RU" sz="900" dirty="0"/>
              <a:t> </a:t>
            </a:r>
            <a:r>
              <a:rPr lang="ru-RU" sz="900" dirty="0" err="1"/>
              <a:t>Землі</a:t>
            </a:r>
            <a:r>
              <a:rPr lang="ru-RU" sz="900" dirty="0"/>
              <a:t> </a:t>
            </a:r>
            <a:r>
              <a:rPr lang="ru-RU" sz="900" dirty="0" err="1"/>
              <a:t>дають</a:t>
            </a:r>
            <a:r>
              <a:rPr lang="ru-RU" sz="900" dirty="0"/>
              <a:t> </a:t>
            </a:r>
            <a:r>
              <a:rPr lang="ru-RU" sz="900" dirty="0" err="1"/>
              <a:t>можливість</a:t>
            </a:r>
            <a:r>
              <a:rPr lang="ru-RU" sz="900" dirty="0"/>
              <a:t> </a:t>
            </a:r>
            <a:r>
              <a:rPr lang="ru-RU" sz="900" dirty="0" err="1"/>
              <a:t>оцінити</a:t>
            </a:r>
            <a:r>
              <a:rPr lang="ru-RU" sz="900" dirty="0"/>
              <a:t> склад </a:t>
            </a:r>
            <a:r>
              <a:rPr lang="ru-RU" sz="900" dirty="0" err="1"/>
              <a:t>атмосфери</a:t>
            </a:r>
            <a:r>
              <a:rPr lang="ru-RU" sz="900" dirty="0"/>
              <a:t> за </a:t>
            </a:r>
            <a:r>
              <a:rPr lang="ru-RU" sz="900" dirty="0" err="1"/>
              <a:t>останнє</a:t>
            </a:r>
            <a:r>
              <a:rPr lang="ru-RU" sz="900" dirty="0"/>
              <a:t> </a:t>
            </a:r>
            <a:r>
              <a:rPr lang="ru-RU" sz="900" dirty="0" err="1"/>
              <a:t>тисячоліття</a:t>
            </a:r>
            <a:r>
              <a:rPr lang="ru-RU" sz="900" dirty="0"/>
              <a:t>. </a:t>
            </a:r>
            <a:r>
              <a:rPr lang="ru-RU" sz="900" dirty="0" err="1"/>
              <a:t>Ці</a:t>
            </a:r>
            <a:r>
              <a:rPr lang="ru-RU" sz="900" dirty="0"/>
              <a:t> </a:t>
            </a:r>
            <a:r>
              <a:rPr lang="ru-RU" sz="900" dirty="0" err="1"/>
              <a:t>данні</a:t>
            </a:r>
            <a:r>
              <a:rPr lang="ru-RU" sz="900" dirty="0"/>
              <a:t>, а </a:t>
            </a:r>
            <a:r>
              <a:rPr lang="ru-RU" sz="900" dirty="0" err="1"/>
              <a:t>також</a:t>
            </a:r>
            <a:r>
              <a:rPr lang="ru-RU" sz="900" dirty="0"/>
              <a:t> </a:t>
            </a:r>
            <a:r>
              <a:rPr lang="ru-RU" sz="900" dirty="0" err="1"/>
              <a:t>сучасні</a:t>
            </a:r>
            <a:r>
              <a:rPr lang="ru-RU" sz="900" dirty="0"/>
              <a:t> </a:t>
            </a:r>
            <a:r>
              <a:rPr lang="ru-RU" sz="900" dirty="0" err="1"/>
              <a:t>спостереження</a:t>
            </a:r>
            <a:r>
              <a:rPr lang="ru-RU" sz="900" dirty="0"/>
              <a:t> </a:t>
            </a:r>
            <a:r>
              <a:rPr lang="ru-RU" sz="900" dirty="0" err="1"/>
              <a:t>виявляють</a:t>
            </a:r>
            <a:r>
              <a:rPr lang="ru-RU" sz="900" dirty="0"/>
              <a:t> </a:t>
            </a:r>
            <a:r>
              <a:rPr lang="ru-RU" sz="900" dirty="0" err="1"/>
              <a:t>значне</a:t>
            </a:r>
            <a:r>
              <a:rPr lang="ru-RU" sz="900" dirty="0"/>
              <a:t> </a:t>
            </a:r>
            <a:r>
              <a:rPr lang="ru-RU" sz="900" dirty="0" err="1"/>
              <a:t>збільшення</a:t>
            </a:r>
            <a:r>
              <a:rPr lang="ru-RU" sz="900" dirty="0"/>
              <a:t> </a:t>
            </a:r>
            <a:r>
              <a:rPr lang="ru-RU" sz="900" dirty="0" err="1"/>
              <a:t>концентрації</a:t>
            </a:r>
            <a:r>
              <a:rPr lang="ru-RU" sz="900" dirty="0"/>
              <a:t> </a:t>
            </a:r>
            <a:r>
              <a:rPr lang="ru-RU" sz="900" dirty="0" err="1"/>
              <a:t>вуглекислого</a:t>
            </a:r>
            <a:r>
              <a:rPr lang="ru-RU" sz="900" dirty="0"/>
              <a:t> газу, метану та </a:t>
            </a:r>
            <a:r>
              <a:rPr lang="ru-RU" sz="900" dirty="0" err="1"/>
              <a:t>інших</a:t>
            </a:r>
            <a:r>
              <a:rPr lang="ru-RU" sz="900" dirty="0"/>
              <a:t> </a:t>
            </a:r>
            <a:r>
              <a:rPr lang="ru-RU" sz="900" dirty="0" err="1"/>
              <a:t>парникових</a:t>
            </a:r>
            <a:r>
              <a:rPr lang="ru-RU" sz="900" dirty="0"/>
              <a:t> </a:t>
            </a:r>
            <a:r>
              <a:rPr lang="ru-RU" sz="900" dirty="0" err="1"/>
              <a:t>газів</a:t>
            </a:r>
            <a:r>
              <a:rPr lang="ru-RU" sz="900" dirty="0"/>
              <a:t>. </a:t>
            </a:r>
            <a:r>
              <a:rPr lang="ru-RU" sz="900" dirty="0" err="1"/>
              <a:t>Серед</a:t>
            </a:r>
            <a:r>
              <a:rPr lang="ru-RU" sz="900" dirty="0"/>
              <a:t> причин </a:t>
            </a:r>
            <a:r>
              <a:rPr lang="ru-RU" sz="900" dirty="0" err="1"/>
              <a:t>збільшення</a:t>
            </a:r>
            <a:r>
              <a:rPr lang="ru-RU" sz="900" dirty="0"/>
              <a:t> </a:t>
            </a:r>
            <a:r>
              <a:rPr lang="ru-RU" sz="900" dirty="0" err="1"/>
              <a:t>концентрації</a:t>
            </a:r>
            <a:r>
              <a:rPr lang="ru-RU" sz="900" dirty="0"/>
              <a:t> метану - </a:t>
            </a:r>
            <a:r>
              <a:rPr lang="ru-RU" sz="900" dirty="0" err="1"/>
              <a:t>вирощування</a:t>
            </a:r>
            <a:r>
              <a:rPr lang="ru-RU" sz="900" dirty="0"/>
              <a:t> рису, </a:t>
            </a:r>
            <a:r>
              <a:rPr lang="ru-RU" sz="900" dirty="0" err="1"/>
              <a:t>утилізація</a:t>
            </a:r>
            <a:r>
              <a:rPr lang="ru-RU" sz="900" dirty="0"/>
              <a:t> </a:t>
            </a:r>
            <a:r>
              <a:rPr lang="ru-RU" sz="900" dirty="0" err="1"/>
              <a:t>відходів</a:t>
            </a:r>
            <a:r>
              <a:rPr lang="ru-RU" sz="900" dirty="0"/>
              <a:t>, </a:t>
            </a:r>
            <a:r>
              <a:rPr lang="ru-RU" sz="900" dirty="0" err="1"/>
              <a:t>видобування</a:t>
            </a:r>
            <a:r>
              <a:rPr lang="ru-RU" sz="900" dirty="0"/>
              <a:t> </a:t>
            </a:r>
            <a:r>
              <a:rPr lang="ru-RU" sz="900" dirty="0" err="1"/>
              <a:t>вугілля</a:t>
            </a:r>
            <a:r>
              <a:rPr lang="ru-RU" sz="900" dirty="0"/>
              <a:t>, </a:t>
            </a:r>
            <a:r>
              <a:rPr lang="ru-RU" sz="900" dirty="0" err="1"/>
              <a:t>тваринництво</a:t>
            </a:r>
            <a:r>
              <a:rPr lang="ru-RU" sz="900" dirty="0"/>
              <a:t>, </a:t>
            </a:r>
            <a:r>
              <a:rPr lang="ru-RU" sz="900" dirty="0" err="1"/>
              <a:t>видобування</a:t>
            </a:r>
            <a:r>
              <a:rPr lang="ru-RU" sz="900" dirty="0"/>
              <a:t> та </a:t>
            </a:r>
            <a:r>
              <a:rPr lang="ru-RU" sz="900" dirty="0" err="1"/>
              <a:t>транспортування</a:t>
            </a:r>
            <a:r>
              <a:rPr lang="ru-RU" sz="900" dirty="0"/>
              <a:t> природного газу. В </a:t>
            </a:r>
            <a:r>
              <a:rPr lang="ru-RU" sz="900" dirty="0" err="1"/>
              <a:t>результаті</a:t>
            </a:r>
            <a:r>
              <a:rPr lang="ru-RU" sz="900" dirty="0"/>
              <a:t> </a:t>
            </a:r>
            <a:r>
              <a:rPr lang="ru-RU" sz="900" dirty="0" err="1"/>
              <a:t>цих</a:t>
            </a:r>
            <a:r>
              <a:rPr lang="ru-RU" sz="900" dirty="0"/>
              <a:t> </a:t>
            </a:r>
            <a:r>
              <a:rPr lang="ru-RU" sz="900" dirty="0" err="1"/>
              <a:t>видів</a:t>
            </a:r>
            <a:r>
              <a:rPr lang="ru-RU" sz="900" dirty="0"/>
              <a:t> </a:t>
            </a:r>
            <a:r>
              <a:rPr lang="ru-RU" sz="900" dirty="0" err="1"/>
              <a:t>діяльності</a:t>
            </a:r>
            <a:r>
              <a:rPr lang="ru-RU" sz="900" dirty="0"/>
              <a:t> метан </a:t>
            </a:r>
            <a:r>
              <a:rPr lang="ru-RU" sz="900" dirty="0" err="1"/>
              <a:t>потрапляє</a:t>
            </a:r>
            <a:r>
              <a:rPr lang="ru-RU" sz="900" dirty="0"/>
              <a:t> в атмосферу, </a:t>
            </a:r>
            <a:r>
              <a:rPr lang="ru-RU" sz="900" dirty="0" err="1"/>
              <a:t>їх</a:t>
            </a:r>
            <a:r>
              <a:rPr lang="ru-RU" sz="900" dirty="0"/>
              <a:t> </a:t>
            </a:r>
            <a:r>
              <a:rPr lang="ru-RU" sz="900" dirty="0" err="1"/>
              <a:t>темпи</a:t>
            </a:r>
            <a:r>
              <a:rPr lang="ru-RU" sz="900" dirty="0"/>
              <a:t> </a:t>
            </a:r>
            <a:r>
              <a:rPr lang="ru-RU" sz="900" dirty="0" err="1"/>
              <a:t>постійно</a:t>
            </a:r>
            <a:r>
              <a:rPr lang="ru-RU" sz="900" dirty="0"/>
              <a:t> </a:t>
            </a:r>
            <a:r>
              <a:rPr lang="ru-RU" sz="900" dirty="0" err="1"/>
              <a:t>зростають</a:t>
            </a:r>
            <a:r>
              <a:rPr lang="ru-RU" sz="900" dirty="0"/>
              <a:t>. Ми </a:t>
            </a:r>
            <a:r>
              <a:rPr lang="ru-RU" sz="900" dirty="0" err="1"/>
              <a:t>всі</a:t>
            </a:r>
            <a:r>
              <a:rPr lang="ru-RU" sz="900" dirty="0"/>
              <a:t> </a:t>
            </a:r>
            <a:r>
              <a:rPr lang="ru-RU" sz="900" dirty="0" err="1"/>
              <a:t>чули</a:t>
            </a:r>
            <a:r>
              <a:rPr lang="ru-RU" sz="900" dirty="0"/>
              <a:t> про озон. </a:t>
            </a:r>
            <a:r>
              <a:rPr lang="ru-RU" sz="900" dirty="0" err="1"/>
              <a:t>Це</a:t>
            </a:r>
            <a:r>
              <a:rPr lang="ru-RU" sz="900" dirty="0"/>
              <a:t> </a:t>
            </a:r>
            <a:r>
              <a:rPr lang="ru-RU" sz="900" dirty="0" err="1"/>
              <a:t>речовина</a:t>
            </a:r>
            <a:r>
              <a:rPr lang="ru-RU" sz="900" dirty="0"/>
              <a:t>, </a:t>
            </a:r>
            <a:r>
              <a:rPr lang="ru-RU" sz="900" dirty="0" err="1"/>
              <a:t>що</a:t>
            </a:r>
            <a:r>
              <a:rPr lang="ru-RU" sz="900" dirty="0"/>
              <a:t> </a:t>
            </a:r>
            <a:r>
              <a:rPr lang="ru-RU" sz="900" dirty="0" err="1"/>
              <a:t>захищає</a:t>
            </a:r>
            <a:r>
              <a:rPr lang="ru-RU" sz="900" dirty="0"/>
              <a:t> нас </a:t>
            </a:r>
            <a:r>
              <a:rPr lang="ru-RU" sz="900" dirty="0" err="1"/>
              <a:t>від</a:t>
            </a:r>
            <a:r>
              <a:rPr lang="ru-RU" sz="900" dirty="0"/>
              <a:t> </a:t>
            </a:r>
            <a:r>
              <a:rPr lang="ru-RU" sz="900" dirty="0" err="1"/>
              <a:t>шкідливого</a:t>
            </a:r>
            <a:r>
              <a:rPr lang="ru-RU" sz="900" dirty="0"/>
              <a:t> </a:t>
            </a:r>
            <a:r>
              <a:rPr lang="ru-RU" sz="900" dirty="0" err="1"/>
              <a:t>ультрафіолетового</a:t>
            </a:r>
            <a:r>
              <a:rPr lang="ru-RU" sz="900" dirty="0"/>
              <a:t> </a:t>
            </a:r>
            <a:r>
              <a:rPr lang="ru-RU" sz="900" dirty="0" err="1"/>
              <a:t>проміння</a:t>
            </a:r>
            <a:r>
              <a:rPr lang="ru-RU" sz="900" dirty="0"/>
              <a:t>. </a:t>
            </a:r>
            <a:r>
              <a:rPr lang="ru-RU" sz="900" dirty="0" err="1"/>
              <a:t>Його</a:t>
            </a:r>
            <a:r>
              <a:rPr lang="ru-RU" sz="900" dirty="0"/>
              <a:t> </a:t>
            </a:r>
            <a:r>
              <a:rPr lang="ru-RU" sz="900" dirty="0" err="1"/>
              <a:t>найбільша</a:t>
            </a:r>
            <a:r>
              <a:rPr lang="ru-RU" sz="900" dirty="0"/>
              <a:t> </a:t>
            </a:r>
            <a:r>
              <a:rPr lang="ru-RU" sz="900" dirty="0" err="1"/>
              <a:t>концентрація</a:t>
            </a:r>
            <a:r>
              <a:rPr lang="ru-RU" sz="900" dirty="0"/>
              <a:t> у </a:t>
            </a:r>
            <a:r>
              <a:rPr lang="ru-RU" sz="900" dirty="0" err="1"/>
              <a:t>верхніх</a:t>
            </a:r>
            <a:r>
              <a:rPr lang="ru-RU" sz="900" dirty="0"/>
              <a:t> шарах </a:t>
            </a:r>
            <a:r>
              <a:rPr lang="ru-RU" sz="900" dirty="0" err="1"/>
              <a:t>атмосфери</a:t>
            </a:r>
            <a:r>
              <a:rPr lang="ru-RU" sz="900" dirty="0"/>
              <a:t>, де </a:t>
            </a:r>
            <a:r>
              <a:rPr lang="ru-RU" sz="900" dirty="0" err="1"/>
              <a:t>формується</a:t>
            </a:r>
            <a:r>
              <a:rPr lang="ru-RU" sz="900" dirty="0"/>
              <a:t> так званий </a:t>
            </a:r>
            <a:r>
              <a:rPr lang="ru-RU" sz="900" dirty="0" err="1"/>
              <a:t>озоновий</a:t>
            </a:r>
            <a:r>
              <a:rPr lang="ru-RU" sz="900" dirty="0"/>
              <a:t> шар. </a:t>
            </a:r>
            <a:r>
              <a:rPr lang="ru-RU" sz="900" dirty="0" err="1"/>
              <a:t>Заподіяні</a:t>
            </a:r>
            <a:r>
              <a:rPr lang="ru-RU" sz="900" dirty="0"/>
              <a:t> </a:t>
            </a:r>
            <a:r>
              <a:rPr lang="ru-RU" sz="900" dirty="0" err="1"/>
              <a:t>цьому</a:t>
            </a:r>
            <a:r>
              <a:rPr lang="ru-RU" sz="900" dirty="0"/>
              <a:t> шару </a:t>
            </a:r>
            <a:r>
              <a:rPr lang="ru-RU" sz="900" dirty="0" err="1"/>
              <a:t>ушкодження</a:t>
            </a:r>
            <a:r>
              <a:rPr lang="ru-RU" sz="900" dirty="0"/>
              <a:t> </a:t>
            </a:r>
            <a:r>
              <a:rPr lang="ru-RU" sz="900" dirty="0" err="1"/>
              <a:t>викликають</a:t>
            </a:r>
            <a:r>
              <a:rPr lang="ru-RU" sz="900" dirty="0"/>
              <a:t> </a:t>
            </a:r>
            <a:r>
              <a:rPr lang="ru-RU" sz="900" dirty="0" err="1"/>
              <a:t>занепокоєння</a:t>
            </a:r>
            <a:r>
              <a:rPr lang="ru-RU" sz="900" dirty="0"/>
              <a:t>. Озон </a:t>
            </a:r>
            <a:r>
              <a:rPr lang="ru-RU" sz="900" dirty="0" err="1"/>
              <a:t>також</a:t>
            </a:r>
            <a:r>
              <a:rPr lang="ru-RU" sz="900" dirty="0"/>
              <a:t> є </a:t>
            </a:r>
            <a:r>
              <a:rPr lang="ru-RU" sz="900" dirty="0" err="1"/>
              <a:t>парниковим</a:t>
            </a:r>
            <a:r>
              <a:rPr lang="ru-RU" sz="900" dirty="0"/>
              <a:t> газом. </a:t>
            </a:r>
            <a:r>
              <a:rPr lang="ru-RU" sz="900" dirty="0" err="1"/>
              <a:t>Завдяки</a:t>
            </a:r>
            <a:r>
              <a:rPr lang="ru-RU" sz="900" dirty="0"/>
              <a:t> </a:t>
            </a:r>
            <a:r>
              <a:rPr lang="ru-RU" sz="900" dirty="0" err="1"/>
              <a:t>складним</a:t>
            </a:r>
            <a:r>
              <a:rPr lang="ru-RU" sz="900" dirty="0"/>
              <a:t> </a:t>
            </a:r>
            <a:r>
              <a:rPr lang="ru-RU" sz="900" dirty="0" err="1"/>
              <a:t>хімічним</a:t>
            </a:r>
            <a:r>
              <a:rPr lang="ru-RU" sz="900" dirty="0"/>
              <a:t> </a:t>
            </a:r>
            <a:r>
              <a:rPr lang="ru-RU" sz="900" dirty="0" err="1"/>
              <a:t>реакціям</a:t>
            </a:r>
            <a:r>
              <a:rPr lang="ru-RU" sz="900" dirty="0"/>
              <a:t> в </a:t>
            </a:r>
            <a:r>
              <a:rPr lang="ru-RU" sz="900" dirty="0" err="1"/>
              <a:t>щільних</a:t>
            </a:r>
            <a:r>
              <a:rPr lang="ru-RU" sz="900" dirty="0"/>
              <a:t> шарах </a:t>
            </a:r>
            <a:r>
              <a:rPr lang="ru-RU" sz="900" dirty="0" err="1"/>
              <a:t>атмосфери</a:t>
            </a:r>
            <a:r>
              <a:rPr lang="ru-RU" sz="900" dirty="0"/>
              <a:t> </a:t>
            </a:r>
            <a:r>
              <a:rPr lang="ru-RU" sz="900" dirty="0" err="1"/>
              <a:t>деякі</a:t>
            </a:r>
            <a:r>
              <a:rPr lang="ru-RU" sz="900" dirty="0"/>
              <a:t> </a:t>
            </a:r>
            <a:r>
              <a:rPr lang="ru-RU" sz="900" dirty="0" err="1"/>
              <a:t>речовини</a:t>
            </a:r>
            <a:r>
              <a:rPr lang="ru-RU" sz="900" dirty="0"/>
              <a:t>, </a:t>
            </a:r>
            <a:r>
              <a:rPr lang="ru-RU" sz="900" dirty="0" err="1"/>
              <a:t>переважно</a:t>
            </a:r>
            <a:r>
              <a:rPr lang="ru-RU" sz="900" dirty="0"/>
              <a:t> </a:t>
            </a:r>
            <a:r>
              <a:rPr lang="ru-RU" sz="900" dirty="0" err="1"/>
              <a:t>створені</a:t>
            </a:r>
            <a:r>
              <a:rPr lang="ru-RU" sz="900" dirty="0"/>
              <a:t> </a:t>
            </a:r>
            <a:r>
              <a:rPr lang="ru-RU" sz="900" dirty="0" err="1"/>
              <a:t>людиною</a:t>
            </a:r>
            <a:r>
              <a:rPr lang="ru-RU" sz="900" dirty="0"/>
              <a:t>, </a:t>
            </a:r>
            <a:r>
              <a:rPr lang="ru-RU" sz="900" dirty="0" err="1"/>
              <a:t>з’єднуються</a:t>
            </a:r>
            <a:r>
              <a:rPr lang="ru-RU" sz="900" dirty="0"/>
              <a:t> і </a:t>
            </a:r>
            <a:r>
              <a:rPr lang="ru-RU" sz="900" dirty="0" err="1"/>
              <a:t>виникає</a:t>
            </a:r>
            <a:r>
              <a:rPr lang="ru-RU" sz="900" dirty="0"/>
              <a:t> озон. </a:t>
            </a:r>
            <a:r>
              <a:rPr lang="ru-RU" sz="900" dirty="0" err="1"/>
              <a:t>Кількість</a:t>
            </a:r>
            <a:r>
              <a:rPr lang="ru-RU" sz="900" dirty="0"/>
              <a:t> озону в </a:t>
            </a:r>
            <a:r>
              <a:rPr lang="ru-RU" sz="900" dirty="0" err="1"/>
              <a:t>багатьох</a:t>
            </a:r>
            <a:r>
              <a:rPr lang="ru-RU" sz="900" dirty="0"/>
              <a:t> </a:t>
            </a:r>
            <a:r>
              <a:rPr lang="ru-RU" sz="900" dirty="0" err="1"/>
              <a:t>випадках</a:t>
            </a:r>
            <a:r>
              <a:rPr lang="ru-RU" sz="900" dirty="0"/>
              <a:t> </a:t>
            </a:r>
            <a:r>
              <a:rPr lang="ru-RU" sz="900" dirty="0" err="1"/>
              <a:t>залежить</a:t>
            </a:r>
            <a:r>
              <a:rPr lang="ru-RU" sz="900" dirty="0"/>
              <a:t> </a:t>
            </a:r>
            <a:r>
              <a:rPr lang="ru-RU" sz="900" dirty="0" err="1"/>
              <a:t>від</a:t>
            </a:r>
            <a:r>
              <a:rPr lang="ru-RU" sz="900" dirty="0"/>
              <a:t> </a:t>
            </a:r>
            <a:r>
              <a:rPr lang="ru-RU" sz="900" dirty="0" err="1"/>
              <a:t>погодних</a:t>
            </a:r>
            <a:r>
              <a:rPr lang="ru-RU" sz="900" dirty="0"/>
              <a:t> умов та </a:t>
            </a:r>
            <a:r>
              <a:rPr lang="ru-RU" sz="900" dirty="0" err="1"/>
              <a:t>наявності</a:t>
            </a:r>
            <a:r>
              <a:rPr lang="ru-RU" sz="900" dirty="0"/>
              <a:t> </a:t>
            </a:r>
            <a:r>
              <a:rPr lang="ru-RU" sz="900" dirty="0" err="1"/>
              <a:t>сонячного</a:t>
            </a:r>
            <a:r>
              <a:rPr lang="ru-RU" sz="900" dirty="0"/>
              <a:t> </a:t>
            </a:r>
            <a:r>
              <a:rPr lang="ru-RU" sz="900" dirty="0" err="1"/>
              <a:t>світла</a:t>
            </a:r>
            <a:r>
              <a:rPr lang="ru-RU" sz="900" dirty="0"/>
              <a:t>. </a:t>
            </a:r>
            <a:r>
              <a:rPr lang="ru-RU" sz="900" dirty="0" err="1"/>
              <a:t>Вплив</a:t>
            </a:r>
            <a:r>
              <a:rPr lang="ru-RU" sz="900" dirty="0"/>
              <a:t> </a:t>
            </a:r>
            <a:r>
              <a:rPr lang="ru-RU" sz="900" dirty="0" err="1"/>
              <a:t>людини</a:t>
            </a:r>
            <a:r>
              <a:rPr lang="ru-RU" sz="900" dirty="0"/>
              <a:t> на </a:t>
            </a:r>
            <a:r>
              <a:rPr lang="ru-RU" sz="900" dirty="0" err="1"/>
              <a:t>клімат</a:t>
            </a:r>
            <a:r>
              <a:rPr lang="ru-RU" sz="900" dirty="0"/>
              <a:t> </a:t>
            </a:r>
            <a:r>
              <a:rPr lang="ru-RU" sz="900" dirty="0" err="1"/>
              <a:t>може</a:t>
            </a:r>
            <a:r>
              <a:rPr lang="ru-RU" sz="900" dirty="0"/>
              <a:t> </a:t>
            </a:r>
            <a:r>
              <a:rPr lang="ru-RU" sz="900" dirty="0" err="1"/>
              <a:t>відбуватися</a:t>
            </a:r>
            <a:r>
              <a:rPr lang="ru-RU" sz="900" dirty="0"/>
              <a:t> в </a:t>
            </a:r>
            <a:r>
              <a:rPr lang="ru-RU" sz="900" dirty="0" err="1"/>
              <a:t>результаті</a:t>
            </a:r>
            <a:r>
              <a:rPr lang="ru-RU" sz="900" dirty="0"/>
              <a:t> </a:t>
            </a:r>
            <a:r>
              <a:rPr lang="ru-RU" sz="900" dirty="0" err="1"/>
              <a:t>його</a:t>
            </a:r>
            <a:r>
              <a:rPr lang="ru-RU" sz="900" dirty="0"/>
              <a:t> </a:t>
            </a:r>
            <a:r>
              <a:rPr lang="ru-RU" sz="900" dirty="0" err="1"/>
              <a:t>господарської</a:t>
            </a:r>
            <a:r>
              <a:rPr lang="ru-RU" sz="900" dirty="0"/>
              <a:t> </a:t>
            </a:r>
            <a:r>
              <a:rPr lang="ru-RU" sz="900" dirty="0" err="1"/>
              <a:t>діяльності</a:t>
            </a:r>
            <a:r>
              <a:rPr lang="ru-RU" sz="900" dirty="0"/>
              <a:t>: </a:t>
            </a:r>
            <a:r>
              <a:rPr lang="ru-RU" sz="900" dirty="0" err="1"/>
              <a:t>вирубки</a:t>
            </a:r>
            <a:r>
              <a:rPr lang="ru-RU" sz="900" dirty="0"/>
              <a:t> </a:t>
            </a:r>
            <a:r>
              <a:rPr lang="ru-RU" sz="900" dirty="0" err="1"/>
              <a:t>лісів</a:t>
            </a:r>
            <a:r>
              <a:rPr lang="ru-RU" sz="900" dirty="0"/>
              <a:t>, </a:t>
            </a:r>
            <a:r>
              <a:rPr lang="ru-RU" sz="900" dirty="0" err="1"/>
              <a:t>оранки</a:t>
            </a:r>
            <a:r>
              <a:rPr lang="ru-RU" sz="900" dirty="0"/>
              <a:t> великих </a:t>
            </a:r>
            <a:r>
              <a:rPr lang="ru-RU" sz="900" dirty="0" err="1"/>
              <a:t>просторів</a:t>
            </a:r>
            <a:r>
              <a:rPr lang="ru-RU" sz="900" dirty="0"/>
              <a:t>, </a:t>
            </a:r>
            <a:r>
              <a:rPr lang="ru-RU" sz="900" dirty="0" err="1"/>
              <a:t>меліоративних</a:t>
            </a:r>
            <a:r>
              <a:rPr lang="ru-RU" sz="900" dirty="0"/>
              <a:t> </a:t>
            </a:r>
            <a:r>
              <a:rPr lang="ru-RU" sz="900" dirty="0" err="1"/>
              <a:t>заходів</a:t>
            </a:r>
            <a:r>
              <a:rPr lang="ru-RU" sz="900" dirty="0"/>
              <a:t> і т.д. </a:t>
            </a:r>
            <a:r>
              <a:rPr lang="ru-RU" sz="900" dirty="0" err="1"/>
              <a:t>Змінюючи</a:t>
            </a:r>
            <a:r>
              <a:rPr lang="ru-RU" sz="900" dirty="0"/>
              <a:t> </a:t>
            </a:r>
            <a:r>
              <a:rPr lang="ru-RU" sz="900" dirty="0" err="1"/>
              <a:t>поверхню</a:t>
            </a:r>
            <a:r>
              <a:rPr lang="ru-RU" sz="900" dirty="0"/>
              <a:t> </a:t>
            </a:r>
            <a:r>
              <a:rPr lang="ru-RU" sz="900" dirty="0" err="1"/>
              <a:t>планети</a:t>
            </a:r>
            <a:r>
              <a:rPr lang="ru-RU" sz="900" dirty="0"/>
              <a:t>, </a:t>
            </a:r>
            <a:r>
              <a:rPr lang="ru-RU" sz="900" dirty="0" err="1"/>
              <a:t>людина</a:t>
            </a:r>
            <a:r>
              <a:rPr lang="ru-RU" sz="900" dirty="0"/>
              <a:t> </a:t>
            </a:r>
            <a:r>
              <a:rPr lang="ru-RU" sz="900" dirty="0" err="1"/>
              <a:t>насамперед</a:t>
            </a:r>
            <a:r>
              <a:rPr lang="ru-RU" sz="900" dirty="0"/>
              <a:t> </a:t>
            </a:r>
            <a:r>
              <a:rPr lang="ru-RU" sz="900" dirty="0" err="1"/>
              <a:t>впливає</a:t>
            </a:r>
            <a:r>
              <a:rPr lang="ru-RU" sz="900" dirty="0"/>
              <a:t> на </a:t>
            </a:r>
            <a:r>
              <a:rPr lang="ru-RU" sz="900" dirty="0" err="1"/>
              <a:t>її</a:t>
            </a:r>
            <a:r>
              <a:rPr lang="ru-RU" sz="900" dirty="0"/>
              <a:t> </a:t>
            </a:r>
            <a:r>
              <a:rPr lang="ru-RU" sz="900" dirty="0" err="1"/>
              <a:t>відбивну</a:t>
            </a:r>
            <a:r>
              <a:rPr lang="ru-RU" sz="900" dirty="0"/>
              <a:t> </a:t>
            </a:r>
            <a:r>
              <a:rPr lang="ru-RU" sz="900" dirty="0" err="1"/>
              <a:t>здатність</a:t>
            </a:r>
            <a:r>
              <a:rPr lang="ru-RU" sz="900" dirty="0"/>
              <a:t>, </a:t>
            </a:r>
            <a:r>
              <a:rPr lang="ru-RU" sz="900" dirty="0" err="1"/>
              <a:t>що</a:t>
            </a:r>
            <a:r>
              <a:rPr lang="ru-RU" sz="900" dirty="0"/>
              <a:t> </a:t>
            </a:r>
            <a:r>
              <a:rPr lang="ru-RU" sz="900" dirty="0" err="1"/>
              <a:t>може</a:t>
            </a:r>
            <a:r>
              <a:rPr lang="ru-RU" sz="900" dirty="0"/>
              <a:t> привести до </a:t>
            </a:r>
            <a:r>
              <a:rPr lang="ru-RU" sz="900" dirty="0" err="1"/>
              <a:t>зміни</a:t>
            </a:r>
            <a:r>
              <a:rPr lang="ru-RU" sz="900" dirty="0"/>
              <a:t> </a:t>
            </a:r>
            <a:r>
              <a:rPr lang="ru-RU" sz="900" dirty="0" err="1"/>
              <a:t>радіаційного</a:t>
            </a:r>
            <a:r>
              <a:rPr lang="ru-RU" sz="900" dirty="0"/>
              <a:t> балансу. </a:t>
            </a:r>
            <a:r>
              <a:rPr lang="ru-RU" sz="900" dirty="0" err="1"/>
              <a:t>Зміна</a:t>
            </a:r>
            <a:r>
              <a:rPr lang="ru-RU" sz="900" dirty="0"/>
              <a:t> </a:t>
            </a:r>
            <a:r>
              <a:rPr lang="ru-RU" sz="900" dirty="0" err="1"/>
              <a:t>вологообміну</a:t>
            </a:r>
            <a:r>
              <a:rPr lang="ru-RU" sz="900" dirty="0"/>
              <a:t> </a:t>
            </a:r>
            <a:r>
              <a:rPr lang="ru-RU" sz="900" dirty="0" err="1"/>
              <a:t>відбувається</a:t>
            </a:r>
            <a:r>
              <a:rPr lang="ru-RU" sz="900" dirty="0"/>
              <a:t> в </a:t>
            </a:r>
            <a:r>
              <a:rPr lang="ru-RU" sz="900" dirty="0" err="1"/>
              <a:t>результаті</a:t>
            </a:r>
            <a:r>
              <a:rPr lang="ru-RU" sz="900" dirty="0"/>
              <a:t> </a:t>
            </a:r>
            <a:r>
              <a:rPr lang="ru-RU" sz="900" dirty="0" err="1"/>
              <a:t>інтенсивного</a:t>
            </a:r>
            <a:r>
              <a:rPr lang="ru-RU" sz="900" dirty="0"/>
              <a:t> </a:t>
            </a:r>
            <a:r>
              <a:rPr lang="ru-RU" sz="900" dirty="0" err="1"/>
              <a:t>зрошення</a:t>
            </a:r>
            <a:r>
              <a:rPr lang="ru-RU" sz="900" dirty="0"/>
              <a:t>, </a:t>
            </a:r>
            <a:r>
              <a:rPr lang="ru-RU" sz="900" dirty="0" err="1"/>
              <a:t>що</a:t>
            </a:r>
            <a:r>
              <a:rPr lang="ru-RU" sz="900" dirty="0"/>
              <a:t> </a:t>
            </a:r>
            <a:r>
              <a:rPr lang="ru-RU" sz="900" dirty="0" err="1"/>
              <a:t>зменшує</a:t>
            </a:r>
            <a:r>
              <a:rPr lang="ru-RU" sz="900" dirty="0"/>
              <a:t> </a:t>
            </a:r>
            <a:r>
              <a:rPr lang="ru-RU" sz="900" dirty="0" err="1"/>
              <a:t>стік</a:t>
            </a:r>
            <a:r>
              <a:rPr lang="ru-RU" sz="900" dirty="0"/>
              <a:t> води в океан і </a:t>
            </a:r>
            <a:r>
              <a:rPr lang="ru-RU" sz="900" dirty="0" err="1"/>
              <a:t>збільшує</a:t>
            </a:r>
            <a:r>
              <a:rPr lang="ru-RU" sz="900" dirty="0"/>
              <a:t> </a:t>
            </a:r>
            <a:r>
              <a:rPr lang="ru-RU" sz="900" dirty="0" err="1"/>
              <a:t>випар</a:t>
            </a:r>
            <a:r>
              <a:rPr lang="ru-RU" sz="900" dirty="0"/>
              <a:t> з </a:t>
            </a:r>
            <a:r>
              <a:rPr lang="ru-RU" sz="900" dirty="0" err="1"/>
              <a:t>континентів</a:t>
            </a:r>
            <a:r>
              <a:rPr lang="ru-RU" sz="900" dirty="0"/>
              <a:t>. У </a:t>
            </a:r>
            <a:r>
              <a:rPr lang="ru-RU" sz="900" dirty="0" err="1"/>
              <a:t>процесі</a:t>
            </a:r>
            <a:r>
              <a:rPr lang="ru-RU" sz="900" dirty="0"/>
              <a:t> </a:t>
            </a:r>
            <a:r>
              <a:rPr lang="ru-RU" sz="900" dirty="0" err="1"/>
              <a:t>спалювання</a:t>
            </a:r>
            <a:r>
              <a:rPr lang="ru-RU" sz="900" dirty="0"/>
              <a:t> </a:t>
            </a:r>
            <a:r>
              <a:rPr lang="ru-RU" sz="900" dirty="0" err="1"/>
              <a:t>палива</a:t>
            </a:r>
            <a:r>
              <a:rPr lang="ru-RU" sz="900" dirty="0"/>
              <a:t> </a:t>
            </a:r>
            <a:r>
              <a:rPr lang="ru-RU" sz="900" dirty="0" err="1"/>
              <a:t>збільшується</a:t>
            </a:r>
            <a:r>
              <a:rPr lang="ru-RU" sz="900" dirty="0"/>
              <a:t> </a:t>
            </a:r>
            <a:r>
              <a:rPr lang="ru-RU" sz="900" dirty="0" err="1"/>
              <a:t>зміст</a:t>
            </a:r>
            <a:r>
              <a:rPr lang="ru-RU" sz="900" dirty="0"/>
              <a:t> </a:t>
            </a:r>
            <a:r>
              <a:rPr lang="ru-RU" sz="900" dirty="0" err="1"/>
              <a:t>вуглекислоти</a:t>
            </a:r>
            <a:r>
              <a:rPr lang="ru-RU" sz="900" dirty="0"/>
              <a:t> в </a:t>
            </a:r>
            <a:r>
              <a:rPr lang="ru-RU" sz="900" dirty="0" err="1"/>
              <a:t>атмосфері</a:t>
            </a:r>
            <a:r>
              <a:rPr lang="ru-RU" sz="900" dirty="0"/>
              <a:t>, </a:t>
            </a:r>
            <a:r>
              <a:rPr lang="ru-RU" sz="900" dirty="0" err="1"/>
              <a:t>що</a:t>
            </a:r>
            <a:r>
              <a:rPr lang="ru-RU" sz="900" dirty="0"/>
              <a:t> приводить до </a:t>
            </a:r>
            <a:r>
              <a:rPr lang="ru-RU" sz="900" dirty="0" err="1"/>
              <a:t>посилення</a:t>
            </a:r>
            <a:r>
              <a:rPr lang="ru-RU" sz="900" dirty="0"/>
              <a:t> парникового </a:t>
            </a:r>
            <a:r>
              <a:rPr lang="ru-RU" sz="900" dirty="0" err="1"/>
              <a:t>ефекту</a:t>
            </a:r>
            <a:r>
              <a:rPr lang="ru-RU" sz="900" dirty="0"/>
              <a:t> і </a:t>
            </a:r>
            <a:r>
              <a:rPr lang="ru-RU" sz="900" dirty="0" err="1"/>
              <a:t>може</a:t>
            </a:r>
            <a:r>
              <a:rPr lang="ru-RU" sz="900" dirty="0"/>
              <a:t> привести до </a:t>
            </a:r>
            <a:r>
              <a:rPr lang="ru-RU" sz="900" dirty="0" err="1"/>
              <a:t>зміни</a:t>
            </a:r>
            <a:r>
              <a:rPr lang="ru-RU" sz="900" dirty="0"/>
              <a:t> </a:t>
            </a:r>
            <a:r>
              <a:rPr lang="ru-RU" sz="900" dirty="0" err="1"/>
              <a:t>клімату</a:t>
            </a:r>
            <a:r>
              <a:rPr lang="ru-RU" sz="900" dirty="0"/>
              <a:t>. </a:t>
            </a:r>
            <a:r>
              <a:rPr lang="ru-RU" sz="900" dirty="0" err="1"/>
              <a:t>Крім</a:t>
            </a:r>
            <a:r>
              <a:rPr lang="ru-RU" sz="900" dirty="0"/>
              <a:t> того, у </a:t>
            </a:r>
            <a:r>
              <a:rPr lang="ru-RU" sz="900" dirty="0" err="1"/>
              <a:t>створенні</a:t>
            </a:r>
            <a:r>
              <a:rPr lang="ru-RU" sz="900" dirty="0"/>
              <a:t> парникового </a:t>
            </a:r>
            <a:r>
              <a:rPr lang="ru-RU" sz="900" dirty="0" err="1"/>
              <a:t>ефекту</a:t>
            </a:r>
            <a:r>
              <a:rPr lang="ru-RU" sz="900" dirty="0"/>
              <a:t> </a:t>
            </a:r>
            <a:r>
              <a:rPr lang="ru-RU" sz="900" dirty="0" err="1"/>
              <a:t>крім</a:t>
            </a:r>
            <a:r>
              <a:rPr lang="ru-RU" sz="900" dirty="0"/>
              <a:t> </a:t>
            </a:r>
            <a:r>
              <a:rPr lang="ru-RU" sz="900" dirty="0" err="1"/>
              <a:t>вуглекислого</a:t>
            </a:r>
            <a:r>
              <a:rPr lang="ru-RU" sz="900" dirty="0"/>
              <a:t> газу </a:t>
            </a:r>
            <a:r>
              <a:rPr lang="ru-RU" sz="900" dirty="0" err="1"/>
              <a:t>беруть</a:t>
            </a:r>
            <a:r>
              <a:rPr lang="ru-RU" sz="900" dirty="0"/>
              <a:t> участь і </a:t>
            </a:r>
            <a:r>
              <a:rPr lang="ru-RU" sz="900" dirty="0" err="1"/>
              <a:t>такі</a:t>
            </a:r>
            <a:r>
              <a:rPr lang="ru-RU" sz="900" dirty="0"/>
              <a:t> </a:t>
            </a:r>
            <a:r>
              <a:rPr lang="ru-RU" sz="900" dirty="0" err="1"/>
              <a:t>забруднюючі</a:t>
            </a:r>
            <a:r>
              <a:rPr lang="ru-RU" sz="900" dirty="0"/>
              <a:t> атмосферу </a:t>
            </a:r>
            <a:r>
              <a:rPr lang="ru-RU" sz="900" dirty="0" err="1"/>
              <a:t>компоненти</a:t>
            </a:r>
            <a:r>
              <a:rPr lang="ru-RU" sz="900" dirty="0"/>
              <a:t>, як </a:t>
            </a:r>
            <a:r>
              <a:rPr lang="ru-RU" sz="900" dirty="0" err="1"/>
              <a:t>фреони</a:t>
            </a:r>
            <a:r>
              <a:rPr lang="ru-RU" sz="900" dirty="0"/>
              <a:t>, окисли азоту і </a:t>
            </a:r>
            <a:r>
              <a:rPr lang="ru-RU" sz="900" dirty="0" err="1"/>
              <a:t>деякі</a:t>
            </a:r>
            <a:r>
              <a:rPr lang="ru-RU" sz="900" dirty="0"/>
              <a:t> </a:t>
            </a:r>
            <a:r>
              <a:rPr lang="ru-RU" sz="900" dirty="0" err="1"/>
              <a:t>вуглеводневі</a:t>
            </a:r>
            <a:r>
              <a:rPr lang="ru-RU" sz="900" dirty="0"/>
              <a:t> </a:t>
            </a:r>
            <a:r>
              <a:rPr lang="ru-RU" sz="900" dirty="0" err="1"/>
              <a:t>сполуки</a:t>
            </a:r>
            <a:r>
              <a:rPr lang="ru-RU" sz="900" dirty="0"/>
              <a:t>. </a:t>
            </a:r>
            <a:r>
              <a:rPr lang="ru-RU" sz="900" dirty="0" err="1"/>
              <a:t>Утворення</a:t>
            </a:r>
            <a:r>
              <a:rPr lang="ru-RU" sz="900" dirty="0"/>
              <a:t> сульфатного </a:t>
            </a:r>
            <a:r>
              <a:rPr lang="ru-RU" sz="900" dirty="0" err="1"/>
              <a:t>аерозолю</a:t>
            </a:r>
            <a:r>
              <a:rPr lang="ru-RU" sz="900" dirty="0"/>
              <a:t> в </a:t>
            </a:r>
            <a:r>
              <a:rPr lang="ru-RU" sz="900" dirty="0" err="1"/>
              <a:t>атмосфері</a:t>
            </a:r>
            <a:r>
              <a:rPr lang="ru-RU" sz="900" dirty="0"/>
              <a:t>, </a:t>
            </a:r>
            <a:r>
              <a:rPr lang="ru-RU" sz="900" dirty="0" err="1"/>
              <a:t>що</a:t>
            </a:r>
            <a:r>
              <a:rPr lang="ru-RU" sz="900" dirty="0"/>
              <a:t> </a:t>
            </a:r>
            <a:r>
              <a:rPr lang="ru-RU" sz="900" dirty="0" err="1"/>
              <a:t>поглинає</a:t>
            </a:r>
            <a:r>
              <a:rPr lang="ru-RU" sz="900" dirty="0"/>
              <a:t> і </a:t>
            </a:r>
            <a:r>
              <a:rPr lang="ru-RU" sz="900" dirty="0" err="1"/>
              <a:t>затримує</a:t>
            </a:r>
            <a:r>
              <a:rPr lang="ru-RU" sz="900" dirty="0"/>
              <a:t> </a:t>
            </a:r>
            <a:r>
              <a:rPr lang="ru-RU" sz="900" dirty="0" err="1"/>
              <a:t>сонячну</a:t>
            </a:r>
            <a:r>
              <a:rPr lang="ru-RU" sz="900" dirty="0"/>
              <a:t> </a:t>
            </a:r>
            <a:r>
              <a:rPr lang="ru-RU" sz="900" dirty="0" err="1"/>
              <a:t>радіацію</a:t>
            </a:r>
            <a:r>
              <a:rPr lang="ru-RU" sz="900" dirty="0"/>
              <a:t>, </a:t>
            </a:r>
            <a:r>
              <a:rPr lang="ru-RU" sz="900" dirty="0" err="1"/>
              <a:t>веде</a:t>
            </a:r>
            <a:r>
              <a:rPr lang="ru-RU" sz="900" dirty="0"/>
              <a:t> до </a:t>
            </a:r>
            <a:r>
              <a:rPr lang="ru-RU" sz="900" dirty="0" err="1"/>
              <a:t>її</a:t>
            </a:r>
            <a:r>
              <a:rPr lang="ru-RU" sz="900" dirty="0"/>
              <a:t> </a:t>
            </a:r>
            <a:r>
              <a:rPr lang="ru-RU" sz="900" dirty="0" err="1"/>
              <a:t>зменшення</a:t>
            </a:r>
            <a:r>
              <a:rPr lang="ru-RU" sz="900" dirty="0"/>
              <a:t> і </a:t>
            </a:r>
            <a:r>
              <a:rPr lang="ru-RU" sz="900" dirty="0" err="1"/>
              <a:t>може</a:t>
            </a:r>
            <a:r>
              <a:rPr lang="ru-RU" sz="900" dirty="0"/>
              <a:t> привести до </a:t>
            </a:r>
            <a:r>
              <a:rPr lang="ru-RU" sz="900" dirty="0" err="1"/>
              <a:t>похолодання</a:t>
            </a:r>
            <a:r>
              <a:rPr lang="ru-RU" sz="900" dirty="0"/>
              <a:t>. Для </a:t>
            </a:r>
            <a:r>
              <a:rPr lang="ru-RU" sz="900" dirty="0" err="1"/>
              <a:t>спостереження</a:t>
            </a:r>
            <a:r>
              <a:rPr lang="ru-RU" sz="900" dirty="0"/>
              <a:t> за </a:t>
            </a:r>
            <a:r>
              <a:rPr lang="ru-RU" sz="900" dirty="0" err="1"/>
              <a:t>забрудненням</a:t>
            </a:r>
            <a:r>
              <a:rPr lang="ru-RU" sz="900" dirty="0"/>
              <a:t> </a:t>
            </a:r>
            <a:r>
              <a:rPr lang="ru-RU" sz="900" dirty="0" err="1"/>
              <a:t>атмосфери</a:t>
            </a:r>
            <a:r>
              <a:rPr lang="ru-RU" sz="900" dirty="0"/>
              <a:t> </a:t>
            </a:r>
            <a:r>
              <a:rPr lang="ru-RU" sz="900" dirty="0" err="1"/>
              <a:t>створюється</a:t>
            </a:r>
            <a:r>
              <a:rPr lang="ru-RU" sz="900" dirty="0"/>
              <a:t> система </a:t>
            </a:r>
            <a:r>
              <a:rPr lang="ru-RU" sz="900" dirty="0" err="1"/>
              <a:t>станцій</a:t>
            </a:r>
            <a:r>
              <a:rPr lang="ru-RU" sz="900" dirty="0"/>
              <a:t>. </a:t>
            </a:r>
            <a:r>
              <a:rPr lang="ru-RU" sz="900" dirty="0" err="1"/>
              <a:t>Їхні</a:t>
            </a:r>
            <a:r>
              <a:rPr lang="ru-RU" sz="900" dirty="0"/>
              <a:t> </a:t>
            </a:r>
            <a:r>
              <a:rPr lang="ru-RU" sz="900" dirty="0" err="1"/>
              <a:t>спостереження</a:t>
            </a:r>
            <a:r>
              <a:rPr lang="ru-RU" sz="900" dirty="0"/>
              <a:t> </a:t>
            </a:r>
            <a:r>
              <a:rPr lang="ru-RU" sz="900" dirty="0" err="1"/>
              <a:t>дозволяють</a:t>
            </a:r>
            <a:r>
              <a:rPr lang="ru-RU" sz="900" dirty="0"/>
              <a:t> </a:t>
            </a:r>
            <a:r>
              <a:rPr lang="ru-RU" sz="900" dirty="0" err="1"/>
              <a:t>установити</a:t>
            </a:r>
            <a:r>
              <a:rPr lang="ru-RU" sz="900" dirty="0"/>
              <a:t> </a:t>
            </a:r>
            <a:r>
              <a:rPr lang="ru-RU" sz="900" dirty="0" err="1"/>
              <a:t>ступінь</a:t>
            </a:r>
            <a:r>
              <a:rPr lang="ru-RU" sz="900" dirty="0"/>
              <a:t> </a:t>
            </a:r>
            <a:r>
              <a:rPr lang="ru-RU" sz="900" dirty="0" err="1"/>
              <a:t>впливу</a:t>
            </a:r>
            <a:r>
              <a:rPr lang="ru-RU" sz="900" dirty="0"/>
              <a:t> </a:t>
            </a:r>
            <a:r>
              <a:rPr lang="ru-RU" sz="900" dirty="0" err="1"/>
              <a:t>людини</a:t>
            </a:r>
            <a:r>
              <a:rPr lang="ru-RU" sz="900" dirty="0"/>
              <a:t> на </a:t>
            </a:r>
            <a:r>
              <a:rPr lang="ru-RU" sz="900" dirty="0" err="1"/>
              <a:t>клімат</a:t>
            </a:r>
            <a:r>
              <a:rPr lang="ru-RU" sz="900" dirty="0"/>
              <a:t>. </a:t>
            </a:r>
            <a:r>
              <a:rPr lang="ru-RU" sz="900" dirty="0" err="1"/>
              <a:t>Крім</a:t>
            </a:r>
            <a:r>
              <a:rPr lang="ru-RU" sz="900" dirty="0"/>
              <a:t> того, </a:t>
            </a:r>
            <a:r>
              <a:rPr lang="ru-RU" sz="900" dirty="0" err="1"/>
              <a:t>радикальний</a:t>
            </a:r>
            <a:r>
              <a:rPr lang="ru-RU" sz="900" dirty="0"/>
              <a:t> </a:t>
            </a:r>
            <a:r>
              <a:rPr lang="ru-RU" sz="900" dirty="0" err="1"/>
              <a:t>засіб</a:t>
            </a:r>
            <a:r>
              <a:rPr lang="ru-RU" sz="900" dirty="0"/>
              <a:t> </a:t>
            </a:r>
            <a:r>
              <a:rPr lang="ru-RU" sz="900" dirty="0" err="1"/>
              <a:t>спостереження</a:t>
            </a:r>
            <a:r>
              <a:rPr lang="ru-RU" sz="900" dirty="0"/>
              <a:t> за атмосферою - </a:t>
            </a:r>
            <a:r>
              <a:rPr lang="ru-RU" sz="900" dirty="0" err="1"/>
              <a:t>спостереження</a:t>
            </a:r>
            <a:r>
              <a:rPr lang="ru-RU" sz="900" dirty="0"/>
              <a:t> </a:t>
            </a:r>
            <a:r>
              <a:rPr lang="ru-RU" sz="900" dirty="0" err="1"/>
              <a:t>із</a:t>
            </a:r>
            <a:r>
              <a:rPr lang="ru-RU" sz="900" dirty="0"/>
              <a:t> </a:t>
            </a:r>
            <a:r>
              <a:rPr lang="ru-RU" sz="900" dirty="0" err="1"/>
              <a:t>супутників</a:t>
            </a:r>
            <a:r>
              <a:rPr lang="ru-RU" sz="900" dirty="0"/>
              <a:t> і </a:t>
            </a:r>
            <a:r>
              <a:rPr lang="ru-RU" sz="900" dirty="0" err="1"/>
              <a:t>орбітальних</a:t>
            </a:r>
            <a:r>
              <a:rPr lang="ru-RU" sz="900" dirty="0"/>
              <a:t> </a:t>
            </a:r>
            <a:r>
              <a:rPr lang="ru-RU" sz="900" dirty="0" err="1"/>
              <a:t>станцій</a:t>
            </a:r>
            <a:r>
              <a:rPr lang="ru-RU" sz="900" dirty="0"/>
              <a:t>. </a:t>
            </a:r>
            <a:r>
              <a:rPr lang="ru-RU" sz="900" dirty="0" err="1"/>
              <a:t>Усі</a:t>
            </a:r>
            <a:r>
              <a:rPr lang="ru-RU" sz="900" dirty="0"/>
              <a:t> </a:t>
            </a:r>
            <a:r>
              <a:rPr lang="ru-RU" sz="900" dirty="0" err="1"/>
              <a:t>ці</a:t>
            </a:r>
            <a:r>
              <a:rPr lang="ru-RU" sz="900" dirty="0"/>
              <a:t> </a:t>
            </a:r>
            <a:r>
              <a:rPr lang="ru-RU" sz="900" dirty="0" err="1"/>
              <a:t>методи</a:t>
            </a:r>
            <a:r>
              <a:rPr lang="ru-RU" sz="900" dirty="0"/>
              <a:t> </a:t>
            </a:r>
            <a:r>
              <a:rPr lang="ru-RU" sz="900" dirty="0" err="1"/>
              <a:t>дослідження</a:t>
            </a:r>
            <a:r>
              <a:rPr lang="ru-RU" sz="900" dirty="0"/>
              <a:t> дозволять </a:t>
            </a:r>
            <a:r>
              <a:rPr lang="ru-RU" sz="900" dirty="0" err="1"/>
              <a:t>краще</a:t>
            </a:r>
            <a:r>
              <a:rPr lang="ru-RU" sz="900" dirty="0"/>
              <a:t> </a:t>
            </a:r>
            <a:r>
              <a:rPr lang="ru-RU" sz="900" dirty="0" err="1"/>
              <a:t>зрозуміти</a:t>
            </a:r>
            <a:r>
              <a:rPr lang="ru-RU" sz="900" dirty="0"/>
              <a:t> </a:t>
            </a:r>
            <a:r>
              <a:rPr lang="ru-RU" sz="900" dirty="0" err="1"/>
              <a:t>механізм</a:t>
            </a:r>
            <a:r>
              <a:rPr lang="ru-RU" sz="900" dirty="0"/>
              <a:t> </a:t>
            </a:r>
            <a:r>
              <a:rPr lang="ru-RU" sz="900" dirty="0" err="1"/>
              <a:t>формування</a:t>
            </a:r>
            <a:r>
              <a:rPr lang="ru-RU" sz="900" dirty="0"/>
              <a:t> погоди і </a:t>
            </a:r>
            <a:r>
              <a:rPr lang="ru-RU" sz="900" dirty="0" err="1"/>
              <a:t>клімату</a:t>
            </a:r>
            <a:r>
              <a:rPr lang="ru-RU" sz="900" dirty="0"/>
              <a:t>, </a:t>
            </a:r>
            <a:r>
              <a:rPr lang="ru-RU" sz="900" dirty="0" err="1"/>
              <a:t>уточнити</a:t>
            </a:r>
            <a:r>
              <a:rPr lang="ru-RU" sz="900" dirty="0"/>
              <a:t> </a:t>
            </a:r>
            <a:r>
              <a:rPr lang="ru-RU" sz="900" dirty="0" err="1"/>
              <a:t>короткострокові</a:t>
            </a:r>
            <a:r>
              <a:rPr lang="ru-RU" sz="900" dirty="0"/>
              <a:t> і </a:t>
            </a:r>
            <a:r>
              <a:rPr lang="ru-RU" sz="900" dirty="0" err="1"/>
              <a:t>довгострокові</a:t>
            </a:r>
            <a:r>
              <a:rPr lang="ru-RU" sz="900" dirty="0"/>
              <a:t> </a:t>
            </a:r>
            <a:r>
              <a:rPr lang="ru-RU" sz="900" dirty="0" err="1"/>
              <a:t>прогнози</a:t>
            </a:r>
            <a:r>
              <a:rPr lang="ru-RU" sz="900" dirty="0"/>
              <a:t> погоди, </a:t>
            </a:r>
            <a:r>
              <a:rPr lang="ru-RU" sz="900" dirty="0" err="1"/>
              <a:t>передбачити</a:t>
            </a:r>
            <a:r>
              <a:rPr lang="ru-RU" sz="900" dirty="0"/>
              <a:t> </a:t>
            </a:r>
            <a:r>
              <a:rPr lang="ru-RU" sz="900" dirty="0" err="1"/>
              <a:t>можливі</a:t>
            </a:r>
            <a:r>
              <a:rPr lang="ru-RU" sz="900" dirty="0"/>
              <a:t> </a:t>
            </a:r>
            <a:r>
              <a:rPr lang="ru-RU" sz="900" dirty="0" err="1"/>
              <a:t>зміни</a:t>
            </a:r>
            <a:r>
              <a:rPr lang="ru-RU" sz="900" dirty="0"/>
              <a:t> </a:t>
            </a:r>
            <a:r>
              <a:rPr lang="ru-RU" sz="900" dirty="0" err="1"/>
              <a:t>клімату</a:t>
            </a:r>
            <a:r>
              <a:rPr lang="ru-RU" sz="900" dirty="0"/>
              <a:t> в доступному для </a:t>
            </a:r>
            <a:r>
              <a:rPr lang="ru-RU" sz="900" dirty="0" err="1"/>
              <a:t>огляду</a:t>
            </a:r>
            <a:r>
              <a:rPr lang="ru-RU" sz="900" dirty="0"/>
              <a:t> </a:t>
            </a:r>
            <a:r>
              <a:rPr lang="ru-RU" sz="900" dirty="0" err="1"/>
              <a:t>майбутньому</a:t>
            </a:r>
            <a:r>
              <a:rPr lang="ru-RU" sz="900" dirty="0"/>
              <a:t>. </a:t>
            </a:r>
            <a:r>
              <a:rPr lang="ru-RU" sz="900" dirty="0" err="1"/>
              <a:t>Зміни</a:t>
            </a:r>
            <a:r>
              <a:rPr lang="ru-RU" sz="900" dirty="0"/>
              <a:t> </a:t>
            </a:r>
            <a:r>
              <a:rPr lang="ru-RU" sz="900" dirty="0" err="1"/>
              <a:t>клімату</a:t>
            </a:r>
            <a:r>
              <a:rPr lang="ru-RU" sz="900" dirty="0"/>
              <a:t> </a:t>
            </a:r>
            <a:r>
              <a:rPr lang="ru-RU" sz="900" dirty="0" err="1"/>
              <a:t>позначаються</a:t>
            </a:r>
            <a:r>
              <a:rPr lang="ru-RU" sz="900" dirty="0"/>
              <a:t> на </a:t>
            </a:r>
            <a:r>
              <a:rPr lang="ru-RU" sz="900" dirty="0" err="1"/>
              <a:t>діяльності</a:t>
            </a:r>
            <a:r>
              <a:rPr lang="ru-RU" sz="900" dirty="0"/>
              <a:t> </a:t>
            </a:r>
            <a:r>
              <a:rPr lang="ru-RU" sz="900" dirty="0" err="1"/>
              <a:t>різних</a:t>
            </a:r>
            <a:r>
              <a:rPr lang="ru-RU" sz="900" dirty="0"/>
              <a:t> </a:t>
            </a:r>
            <a:r>
              <a:rPr lang="ru-RU" sz="900" dirty="0" err="1"/>
              <a:t>галузей</a:t>
            </a:r>
            <a:r>
              <a:rPr lang="ru-RU" sz="900" dirty="0"/>
              <a:t> народного </a:t>
            </a:r>
            <a:r>
              <a:rPr lang="ru-RU" sz="900" dirty="0" err="1"/>
              <a:t>господарства</a:t>
            </a:r>
            <a:r>
              <a:rPr lang="ru-RU" sz="900" dirty="0"/>
              <a:t> і </a:t>
            </a:r>
            <a:r>
              <a:rPr lang="ru-RU" sz="900" dirty="0" err="1"/>
              <a:t>життя</a:t>
            </a:r>
            <a:r>
              <a:rPr lang="ru-RU" sz="900" dirty="0"/>
              <a:t> людей. </a:t>
            </a:r>
            <a:r>
              <a:rPr lang="ru-RU" sz="900" dirty="0" err="1"/>
              <a:t>Від</a:t>
            </a:r>
            <a:r>
              <a:rPr lang="ru-RU" sz="900" dirty="0"/>
              <a:t> </a:t>
            </a:r>
            <a:r>
              <a:rPr lang="ru-RU" sz="900" dirty="0" err="1"/>
              <a:t>посухи</a:t>
            </a:r>
            <a:r>
              <a:rPr lang="ru-RU" sz="900" dirty="0"/>
              <a:t>, </a:t>
            </a:r>
            <a:r>
              <a:rPr lang="ru-RU" sz="900" dirty="0" err="1"/>
              <a:t>наприклад</a:t>
            </a:r>
            <a:r>
              <a:rPr lang="ru-RU" sz="900" dirty="0"/>
              <a:t>, </a:t>
            </a:r>
            <a:r>
              <a:rPr lang="ru-RU" sz="900" dirty="0" err="1"/>
              <a:t>страждають</a:t>
            </a:r>
            <a:r>
              <a:rPr lang="ru-RU" sz="900" dirty="0"/>
              <a:t> </a:t>
            </a:r>
            <a:r>
              <a:rPr lang="ru-RU" sz="900" dirty="0" err="1"/>
              <a:t>мільйони</a:t>
            </a:r>
            <a:r>
              <a:rPr lang="ru-RU" sz="900" dirty="0"/>
              <a:t> людей, але час </a:t>
            </a:r>
            <a:r>
              <a:rPr lang="ru-RU" sz="900" dirty="0" err="1"/>
              <a:t>від</a:t>
            </a:r>
            <a:r>
              <a:rPr lang="ru-RU" sz="900" dirty="0"/>
              <a:t> часу вони </a:t>
            </a:r>
            <a:r>
              <a:rPr lang="ru-RU" sz="900" dirty="0" err="1"/>
              <a:t>наражають</a:t>
            </a:r>
            <a:r>
              <a:rPr lang="ru-RU" sz="900" dirty="0"/>
              <a:t> на </a:t>
            </a:r>
            <a:r>
              <a:rPr lang="ru-RU" sz="900" dirty="0" err="1"/>
              <a:t>небезпеку</a:t>
            </a:r>
            <a:r>
              <a:rPr lang="ru-RU" sz="900" dirty="0"/>
              <a:t> </a:t>
            </a:r>
            <a:r>
              <a:rPr lang="ru-RU" sz="900" dirty="0" err="1"/>
              <a:t>існування</a:t>
            </a:r>
            <a:r>
              <a:rPr lang="ru-RU" sz="900" dirty="0"/>
              <a:t> </a:t>
            </a:r>
            <a:r>
              <a:rPr lang="ru-RU" sz="900" dirty="0" err="1"/>
              <a:t>цілих</a:t>
            </a:r>
            <a:r>
              <a:rPr lang="ru-RU" sz="900" dirty="0"/>
              <a:t> </a:t>
            </a:r>
            <a:r>
              <a:rPr lang="ru-RU" sz="900" dirty="0" err="1"/>
              <a:t>народів</a:t>
            </a:r>
            <a:r>
              <a:rPr lang="ru-RU" sz="900" dirty="0"/>
              <a:t>. У </a:t>
            </a:r>
            <a:r>
              <a:rPr lang="ru-RU" sz="900" dirty="0" err="1"/>
              <a:t>деяких</a:t>
            </a:r>
            <a:r>
              <a:rPr lang="ru-RU" sz="900" dirty="0"/>
              <a:t> </a:t>
            </a:r>
            <a:r>
              <a:rPr lang="ru-RU" sz="900" dirty="0" err="1"/>
              <a:t>тропічних</a:t>
            </a:r>
            <a:r>
              <a:rPr lang="ru-RU" sz="900" dirty="0"/>
              <a:t> районах </a:t>
            </a:r>
            <a:r>
              <a:rPr lang="ru-RU" sz="900" dirty="0" err="1"/>
              <a:t>тропічні</a:t>
            </a:r>
            <a:r>
              <a:rPr lang="ru-RU" sz="900" dirty="0"/>
              <a:t> </a:t>
            </a:r>
            <a:r>
              <a:rPr lang="ru-RU" sz="900" dirty="0" err="1"/>
              <a:t>циклони</a:t>
            </a:r>
            <a:r>
              <a:rPr lang="ru-RU" sz="900" dirty="0"/>
              <a:t> </a:t>
            </a:r>
            <a:r>
              <a:rPr lang="ru-RU" sz="900" dirty="0" err="1"/>
              <a:t>знищують</a:t>
            </a:r>
            <a:r>
              <a:rPr lang="ru-RU" sz="900" dirty="0"/>
              <a:t> </a:t>
            </a:r>
            <a:r>
              <a:rPr lang="ru-RU" sz="900" dirty="0" err="1"/>
              <a:t>врожаї</a:t>
            </a:r>
            <a:r>
              <a:rPr lang="ru-RU" sz="900" dirty="0"/>
              <a:t> культур на </a:t>
            </a:r>
            <a:r>
              <a:rPr lang="ru-RU" sz="900" dirty="0" err="1"/>
              <a:t>величезних</a:t>
            </a:r>
            <a:r>
              <a:rPr lang="ru-RU" sz="900" dirty="0"/>
              <a:t> </a:t>
            </a:r>
            <a:r>
              <a:rPr lang="ru-RU" sz="900" dirty="0" err="1"/>
              <a:t>площах</a:t>
            </a:r>
            <a:r>
              <a:rPr lang="ru-RU" sz="900" dirty="0"/>
              <a:t>. </a:t>
            </a:r>
            <a:r>
              <a:rPr lang="ru-RU" sz="900" dirty="0" err="1"/>
              <a:t>Рибальство</a:t>
            </a:r>
            <a:r>
              <a:rPr lang="ru-RU" sz="900" dirty="0"/>
              <a:t> </a:t>
            </a:r>
            <a:r>
              <a:rPr lang="ru-RU" sz="900" dirty="0" err="1"/>
              <a:t>теж</a:t>
            </a:r>
            <a:r>
              <a:rPr lang="ru-RU" sz="900" dirty="0"/>
              <a:t> сильно </a:t>
            </a:r>
            <a:r>
              <a:rPr lang="ru-RU" sz="900" dirty="0" err="1"/>
              <a:t>залежить</a:t>
            </a:r>
            <a:r>
              <a:rPr lang="ru-RU" sz="900" dirty="0"/>
              <a:t> </a:t>
            </a:r>
            <a:r>
              <a:rPr lang="ru-RU" sz="900" dirty="0" err="1"/>
              <a:t>від</a:t>
            </a:r>
            <a:r>
              <a:rPr lang="ru-RU" sz="900" dirty="0"/>
              <a:t> </a:t>
            </a:r>
            <a:r>
              <a:rPr lang="ru-RU" sz="900" dirty="0" err="1"/>
              <a:t>коливань</a:t>
            </a:r>
            <a:r>
              <a:rPr lang="ru-RU" sz="900" dirty="0"/>
              <a:t> </a:t>
            </a:r>
            <a:r>
              <a:rPr lang="ru-RU" sz="900" dirty="0" err="1"/>
              <a:t>клімату</a:t>
            </a:r>
            <a:r>
              <a:rPr lang="ru-RU" sz="900" dirty="0"/>
              <a:t>. </a:t>
            </a:r>
            <a:r>
              <a:rPr lang="ru-RU" sz="900" dirty="0" err="1"/>
              <a:t>Зміна</a:t>
            </a:r>
            <a:r>
              <a:rPr lang="ru-RU" sz="900" dirty="0"/>
              <a:t> </a:t>
            </a:r>
            <a:r>
              <a:rPr lang="ru-RU" sz="900" dirty="0" err="1"/>
              <a:t>клімату</a:t>
            </a:r>
            <a:r>
              <a:rPr lang="ru-RU" sz="900" dirty="0"/>
              <a:t> </a:t>
            </a:r>
            <a:r>
              <a:rPr lang="ru-RU" sz="900" dirty="0" err="1"/>
              <a:t>позначається</a:t>
            </a:r>
            <a:r>
              <a:rPr lang="ru-RU" sz="900" dirty="0"/>
              <a:t> на </a:t>
            </a:r>
            <a:r>
              <a:rPr lang="ru-RU" sz="900" dirty="0" err="1"/>
              <a:t>розвитку</a:t>
            </a:r>
            <a:r>
              <a:rPr lang="ru-RU" sz="900" dirty="0"/>
              <a:t> транспорту, </a:t>
            </a:r>
            <a:r>
              <a:rPr lang="ru-RU" sz="900" dirty="0" err="1"/>
              <a:t>споживанні</a:t>
            </a:r>
            <a:r>
              <a:rPr lang="ru-RU" sz="900" dirty="0"/>
              <a:t> </a:t>
            </a:r>
            <a:r>
              <a:rPr lang="ru-RU" sz="900" dirty="0" err="1"/>
              <a:t>енергії</a:t>
            </a:r>
            <a:r>
              <a:rPr lang="ru-RU" sz="900" dirty="0"/>
              <a:t> і т.д. </a:t>
            </a:r>
            <a:r>
              <a:rPr lang="ru-RU" sz="900" dirty="0" err="1"/>
              <a:t>Кліматичні</a:t>
            </a:r>
            <a:r>
              <a:rPr lang="ru-RU" sz="900" dirty="0"/>
              <a:t> </a:t>
            </a:r>
            <a:r>
              <a:rPr lang="ru-RU" sz="900" dirty="0" err="1"/>
              <a:t>прогнози</a:t>
            </a:r>
            <a:r>
              <a:rPr lang="ru-RU" sz="900" dirty="0"/>
              <a:t>, особливо </a:t>
            </a:r>
            <a:r>
              <a:rPr lang="ru-RU" sz="900" dirty="0" err="1"/>
              <a:t>довгострокові</a:t>
            </a:r>
            <a:r>
              <a:rPr lang="ru-RU" sz="900" dirty="0"/>
              <a:t> (</a:t>
            </a:r>
            <a:r>
              <a:rPr lang="ru-RU" sz="900" dirty="0" err="1"/>
              <a:t>наприклад</a:t>
            </a:r>
            <a:r>
              <a:rPr lang="ru-RU" sz="900" dirty="0"/>
              <a:t>, </a:t>
            </a:r>
            <a:r>
              <a:rPr lang="ru-RU" sz="900" dirty="0" err="1"/>
              <a:t>пророкування</a:t>
            </a:r>
            <a:r>
              <a:rPr lang="ru-RU" sz="900" dirty="0"/>
              <a:t> </a:t>
            </a:r>
            <a:r>
              <a:rPr lang="ru-RU" sz="900" dirty="0" err="1"/>
              <a:t>змін</a:t>
            </a:r>
            <a:r>
              <a:rPr lang="ru-RU" sz="900" dirty="0"/>
              <a:t> </a:t>
            </a:r>
            <a:r>
              <a:rPr lang="ru-RU" sz="900" dirty="0" err="1"/>
              <a:t>клімату</a:t>
            </a:r>
            <a:r>
              <a:rPr lang="ru-RU" sz="900" dirty="0"/>
              <a:t>), </a:t>
            </a:r>
            <a:r>
              <a:rPr lang="ru-RU" sz="900" dirty="0" err="1"/>
              <a:t>будуть</a:t>
            </a:r>
            <a:r>
              <a:rPr lang="ru-RU" sz="900" dirty="0"/>
              <a:t> </a:t>
            </a:r>
            <a:r>
              <a:rPr lang="ru-RU" sz="900" dirty="0" err="1"/>
              <a:t>недостатньо</a:t>
            </a:r>
            <a:r>
              <a:rPr lang="ru-RU" sz="900" dirty="0"/>
              <a:t> </a:t>
            </a:r>
            <a:r>
              <a:rPr lang="ru-RU" sz="900" dirty="0" err="1"/>
              <a:t>надійні</a:t>
            </a:r>
            <a:r>
              <a:rPr lang="ru-RU" sz="900" dirty="0"/>
              <a:t> </a:t>
            </a:r>
            <a:r>
              <a:rPr lang="ru-RU" sz="900" dirty="0" err="1"/>
              <a:t>доти</a:t>
            </a:r>
            <a:r>
              <a:rPr lang="ru-RU" sz="900" dirty="0"/>
              <a:t>, </a:t>
            </a:r>
            <a:r>
              <a:rPr lang="ru-RU" sz="900" dirty="0" err="1"/>
              <a:t>поки</a:t>
            </a:r>
            <a:r>
              <a:rPr lang="ru-RU" sz="900" dirty="0"/>
              <a:t> не </a:t>
            </a:r>
            <a:r>
              <a:rPr lang="ru-RU" sz="900" dirty="0" err="1"/>
              <a:t>з'явиться</a:t>
            </a:r>
            <a:r>
              <a:rPr lang="ru-RU" sz="900" dirty="0"/>
              <a:t> </a:t>
            </a:r>
            <a:r>
              <a:rPr lang="ru-RU" sz="900" dirty="0" err="1"/>
              <a:t>фізична</a:t>
            </a:r>
            <a:r>
              <a:rPr lang="ru-RU" sz="900" dirty="0"/>
              <a:t> </a:t>
            </a:r>
            <a:r>
              <a:rPr lang="ru-RU" sz="900" dirty="0" err="1"/>
              <a:t>теорія</a:t>
            </a:r>
            <a:r>
              <a:rPr lang="ru-RU" sz="900" dirty="0"/>
              <a:t> </a:t>
            </a:r>
            <a:r>
              <a:rPr lang="ru-RU" sz="900" dirty="0" err="1"/>
              <a:t>формування</a:t>
            </a:r>
            <a:r>
              <a:rPr lang="ru-RU" sz="900" dirty="0"/>
              <a:t> </a:t>
            </a:r>
            <a:r>
              <a:rPr lang="ru-RU" sz="900" dirty="0" err="1"/>
              <a:t>клімату</a:t>
            </a:r>
            <a:r>
              <a:rPr lang="ru-RU" sz="900" dirty="0"/>
              <a:t>, не </a:t>
            </a:r>
            <a:r>
              <a:rPr lang="ru-RU" sz="900" dirty="0" err="1"/>
              <a:t>виникнуть</a:t>
            </a:r>
            <a:r>
              <a:rPr lang="ru-RU" sz="900" dirty="0"/>
              <a:t> </a:t>
            </a:r>
            <a:r>
              <a:rPr lang="ru-RU" sz="900" dirty="0" err="1"/>
              <a:t>принципово</a:t>
            </a:r>
            <a:r>
              <a:rPr lang="ru-RU" sz="900" dirty="0"/>
              <a:t> </a:t>
            </a:r>
            <a:r>
              <a:rPr lang="ru-RU" sz="900" dirty="0" err="1"/>
              <a:t>нові</a:t>
            </a:r>
            <a:r>
              <a:rPr lang="ru-RU" sz="900" dirty="0"/>
              <a:t> </a:t>
            </a:r>
            <a:r>
              <a:rPr lang="ru-RU" sz="900" dirty="0" err="1"/>
              <a:t>методи</a:t>
            </a:r>
            <a:r>
              <a:rPr lang="ru-RU" sz="900" dirty="0"/>
              <a:t> </a:t>
            </a:r>
            <a:r>
              <a:rPr lang="ru-RU" sz="900" dirty="0" err="1"/>
              <a:t>математичного</a:t>
            </a:r>
            <a:r>
              <a:rPr lang="ru-RU" sz="900" dirty="0"/>
              <a:t> </a:t>
            </a:r>
            <a:r>
              <a:rPr lang="ru-RU" sz="900" dirty="0" err="1"/>
              <a:t>моделювання</a:t>
            </a:r>
            <a:r>
              <a:rPr lang="ru-RU" sz="900" dirty="0"/>
              <a:t> </a:t>
            </a:r>
            <a:r>
              <a:rPr lang="ru-RU" sz="900" dirty="0" err="1"/>
              <a:t>кліматичних</a:t>
            </a:r>
            <a:r>
              <a:rPr lang="ru-RU" sz="900" dirty="0"/>
              <a:t> </a:t>
            </a:r>
            <a:r>
              <a:rPr lang="ru-RU" sz="900" dirty="0" err="1"/>
              <a:t>процесів</a:t>
            </a:r>
            <a:r>
              <a:rPr lang="ru-RU" sz="900" dirty="0"/>
              <a:t>. </a:t>
            </a:r>
            <a:r>
              <a:rPr lang="ru-RU" sz="900" dirty="0" err="1"/>
              <a:t>Однак</a:t>
            </a:r>
            <a:r>
              <a:rPr lang="ru-RU" sz="900" dirty="0"/>
              <a:t> </a:t>
            </a:r>
            <a:r>
              <a:rPr lang="ru-RU" sz="900" dirty="0" err="1"/>
              <a:t>ні</a:t>
            </a:r>
            <a:r>
              <a:rPr lang="ru-RU" sz="900" dirty="0"/>
              <a:t> </a:t>
            </a:r>
            <a:r>
              <a:rPr lang="ru-RU" sz="900" dirty="0" err="1"/>
              <a:t>фізики</a:t>
            </a:r>
            <a:r>
              <a:rPr lang="ru-RU" sz="900" dirty="0"/>
              <a:t>, </a:t>
            </a:r>
            <a:r>
              <a:rPr lang="ru-RU" sz="900" dirty="0" err="1"/>
              <a:t>ні</a:t>
            </a:r>
            <a:r>
              <a:rPr lang="ru-RU" sz="900" dirty="0"/>
              <a:t> математики, </a:t>
            </a:r>
            <a:r>
              <a:rPr lang="ru-RU" sz="900" dirty="0" err="1"/>
              <a:t>ні</a:t>
            </a:r>
            <a:r>
              <a:rPr lang="ru-RU" sz="900" dirty="0"/>
              <a:t> </a:t>
            </a:r>
            <a:r>
              <a:rPr lang="ru-RU" sz="900" dirty="0" err="1"/>
              <a:t>гідродинаміки</a:t>
            </a:r>
            <a:r>
              <a:rPr lang="ru-RU" sz="900" dirty="0"/>
              <a:t>, </a:t>
            </a:r>
            <a:r>
              <a:rPr lang="ru-RU" sz="900" dirty="0" err="1"/>
              <a:t>ні</a:t>
            </a:r>
            <a:r>
              <a:rPr lang="ru-RU" sz="900" dirty="0"/>
              <a:t> </a:t>
            </a:r>
            <a:r>
              <a:rPr lang="ru-RU" sz="900" dirty="0" err="1"/>
              <a:t>астрономії</a:t>
            </a:r>
            <a:r>
              <a:rPr lang="ru-RU" sz="900" dirty="0"/>
              <a:t> </a:t>
            </a:r>
            <a:r>
              <a:rPr lang="ru-RU" sz="900" dirty="0" err="1"/>
              <a:t>недостатньо</a:t>
            </a:r>
            <a:r>
              <a:rPr lang="ru-RU" sz="900" dirty="0"/>
              <a:t> для того, </a:t>
            </a:r>
            <a:r>
              <a:rPr lang="ru-RU" sz="900" dirty="0" err="1"/>
              <a:t>щоб</a:t>
            </a:r>
            <a:r>
              <a:rPr lang="ru-RU" sz="900" dirty="0"/>
              <a:t> </a:t>
            </a:r>
            <a:r>
              <a:rPr lang="ru-RU" sz="900" dirty="0" err="1"/>
              <a:t>виявити</a:t>
            </a:r>
            <a:r>
              <a:rPr lang="ru-RU" sz="900" dirty="0"/>
              <a:t> весь комплекс, природу </a:t>
            </a:r>
            <a:r>
              <a:rPr lang="ru-RU" sz="900" dirty="0" err="1"/>
              <a:t>процесів</a:t>
            </a:r>
            <a:r>
              <a:rPr lang="ru-RU" sz="900" dirty="0"/>
              <a:t>, </a:t>
            </a:r>
            <a:r>
              <a:rPr lang="ru-RU" sz="900" dirty="0" err="1"/>
              <a:t>що</a:t>
            </a:r>
            <a:r>
              <a:rPr lang="ru-RU" sz="900" dirty="0"/>
              <a:t> ми </a:t>
            </a:r>
            <a:r>
              <a:rPr lang="ru-RU" sz="900" dirty="0" err="1"/>
              <a:t>називаємо</a:t>
            </a:r>
            <a:r>
              <a:rPr lang="ru-RU" sz="900" dirty="0"/>
              <a:t> </a:t>
            </a:r>
            <a:r>
              <a:rPr lang="ru-RU" sz="900" dirty="0" err="1"/>
              <a:t>кліматом</a:t>
            </a:r>
            <a:r>
              <a:rPr lang="ru-RU" sz="900" dirty="0"/>
              <a:t>. </a:t>
            </a:r>
            <a:r>
              <a:rPr lang="ru-RU" sz="900" dirty="0" err="1"/>
              <a:t>Завершальне</a:t>
            </a:r>
            <a:r>
              <a:rPr lang="ru-RU" sz="900" dirty="0"/>
              <a:t>, </a:t>
            </a:r>
            <a:r>
              <a:rPr lang="ru-RU" sz="900" dirty="0" err="1"/>
              <a:t>цільне</a:t>
            </a:r>
            <a:r>
              <a:rPr lang="ru-RU" sz="900" dirty="0"/>
              <a:t> </a:t>
            </a:r>
            <a:r>
              <a:rPr lang="ru-RU" sz="900" dirty="0" err="1"/>
              <a:t>представлення</a:t>
            </a:r>
            <a:r>
              <a:rPr lang="ru-RU" sz="900" dirty="0"/>
              <a:t> про </a:t>
            </a:r>
            <a:r>
              <a:rPr lang="ru-RU" sz="900" dirty="0" err="1"/>
              <a:t>клімат</a:t>
            </a:r>
            <a:r>
              <a:rPr lang="ru-RU" sz="900" dirty="0"/>
              <a:t> </a:t>
            </a:r>
            <a:r>
              <a:rPr lang="ru-RU" sz="900" dirty="0" err="1"/>
              <a:t>дає</a:t>
            </a:r>
            <a:r>
              <a:rPr lang="ru-RU" sz="900" dirty="0"/>
              <a:t> </a:t>
            </a:r>
            <a:r>
              <a:rPr lang="ru-RU" sz="900" dirty="0" err="1"/>
              <a:t>лише</a:t>
            </a:r>
            <a:r>
              <a:rPr lang="ru-RU" sz="900" dirty="0"/>
              <a:t> </a:t>
            </a:r>
            <a:r>
              <a:rPr lang="ru-RU" sz="900" dirty="0" err="1"/>
              <a:t>кліматологія</a:t>
            </a:r>
            <a:r>
              <a:rPr lang="ru-RU" sz="900" dirty="0"/>
              <a:t>.</a:t>
            </a:r>
          </a:p>
        </p:txBody>
      </p:sp>
    </p:spTree>
    <p:extLst>
      <p:ext uri="{BB962C8B-B14F-4D97-AF65-F5344CB8AC3E}">
        <p14:creationId xmlns:p14="http://schemas.microsoft.com/office/powerpoint/2010/main" val="2801853979"/>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a:t>Шляхи </a:t>
            </a:r>
            <a:r>
              <a:rPr lang="ru-RU" sz="2400" dirty="0" err="1"/>
              <a:t>вирішення</a:t>
            </a:r>
            <a:r>
              <a:rPr lang="ru-RU" sz="2400" dirty="0"/>
              <a:t> </a:t>
            </a:r>
            <a:r>
              <a:rPr lang="ru-RU" sz="2400" dirty="0" err="1"/>
              <a:t>проблеми</a:t>
            </a:r>
            <a:endParaRPr lang="ru-RU" sz="2400"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40706" y="2606675"/>
            <a:ext cx="5181600" cy="2943225"/>
          </a:xfrm>
        </p:spPr>
      </p:pic>
    </p:spTree>
    <p:extLst>
      <p:ext uri="{BB962C8B-B14F-4D97-AF65-F5344CB8AC3E}">
        <p14:creationId xmlns:p14="http://schemas.microsoft.com/office/powerpoint/2010/main" val="3479237399"/>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1027664"/>
            <a:ext cx="7024744" cy="4057520"/>
          </a:xfrm>
        </p:spPr>
        <p:txBody>
          <a:bodyPr>
            <a:noAutofit/>
          </a:bodyPr>
          <a:lstStyle/>
          <a:p>
            <a:r>
              <a:rPr lang="ru-RU" sz="1600" dirty="0"/>
              <a:t>Шляхи </a:t>
            </a:r>
            <a:r>
              <a:rPr lang="ru-RU" sz="1600" dirty="0" err="1"/>
              <a:t>вирішення</a:t>
            </a:r>
            <a:r>
              <a:rPr lang="ru-RU" sz="1600" dirty="0"/>
              <a:t> </a:t>
            </a:r>
            <a:r>
              <a:rPr lang="ru-RU" sz="1600" dirty="0" err="1"/>
              <a:t>проблеми</a:t>
            </a:r>
            <a:r>
              <a:rPr lang="ru-RU" sz="1600" dirty="0"/>
              <a:t>: </a:t>
            </a:r>
            <a:r>
              <a:rPr lang="ru-RU" sz="1600" dirty="0" err="1"/>
              <a:t>зменшення</a:t>
            </a:r>
            <a:r>
              <a:rPr lang="ru-RU" sz="1600" dirty="0"/>
              <a:t> </a:t>
            </a:r>
            <a:r>
              <a:rPr lang="ru-RU" sz="1600" dirty="0" err="1"/>
              <a:t>викидів</a:t>
            </a:r>
            <a:r>
              <a:rPr lang="ru-RU" sz="1600" dirty="0"/>
              <a:t> і </a:t>
            </a:r>
            <a:r>
              <a:rPr lang="ru-RU" sz="1600" dirty="0" err="1"/>
              <a:t>збільшення</a:t>
            </a:r>
            <a:r>
              <a:rPr lang="ru-RU" sz="1600" dirty="0"/>
              <a:t> </a:t>
            </a:r>
            <a:r>
              <a:rPr lang="ru-RU" sz="1600" dirty="0" err="1"/>
              <a:t>поглиначів</a:t>
            </a:r>
            <a:r>
              <a:rPr lang="ru-RU" sz="1600" dirty="0"/>
              <a:t> </a:t>
            </a:r>
            <a:r>
              <a:rPr lang="ru-RU" sz="1600" dirty="0" err="1"/>
              <a:t>парникових</a:t>
            </a:r>
            <a:r>
              <a:rPr lang="ru-RU" sz="1600" dirty="0"/>
              <a:t> </a:t>
            </a:r>
            <a:r>
              <a:rPr lang="ru-RU" sz="1600" dirty="0" err="1"/>
              <a:t>газів</a:t>
            </a:r>
            <a:r>
              <a:rPr lang="ru-RU" sz="1600" dirty="0"/>
              <a:t>. </a:t>
            </a:r>
            <a:r>
              <a:rPr lang="ru-RU" sz="1600" dirty="0" err="1"/>
              <a:t>Природний</a:t>
            </a:r>
            <a:r>
              <a:rPr lang="ru-RU" sz="1600" dirty="0"/>
              <a:t> </a:t>
            </a:r>
            <a:r>
              <a:rPr lang="ru-RU" sz="1600" dirty="0" err="1"/>
              <a:t>парниковий</a:t>
            </a:r>
            <a:r>
              <a:rPr lang="ru-RU" sz="1600" dirty="0"/>
              <a:t> </a:t>
            </a:r>
            <a:r>
              <a:rPr lang="ru-RU" sz="1600" dirty="0" err="1"/>
              <a:t>ефект</a:t>
            </a:r>
            <a:r>
              <a:rPr lang="ru-RU" sz="1600" dirty="0"/>
              <a:t> на </a:t>
            </a:r>
            <a:r>
              <a:rPr lang="ru-RU" sz="1600" dirty="0" err="1"/>
              <a:t>Землі</a:t>
            </a:r>
            <a:r>
              <a:rPr lang="ru-RU" sz="1600" dirty="0"/>
              <a:t> </a:t>
            </a:r>
            <a:r>
              <a:rPr lang="ru-RU" sz="1600" dirty="0" err="1"/>
              <a:t>підтримується</a:t>
            </a:r>
            <a:r>
              <a:rPr lang="ru-RU" sz="1600" dirty="0"/>
              <a:t> </a:t>
            </a:r>
            <a:r>
              <a:rPr lang="ru-RU" sz="1600" dirty="0" err="1"/>
              <a:t>завдяки</a:t>
            </a:r>
            <a:r>
              <a:rPr lang="ru-RU" sz="1600" dirty="0"/>
              <a:t> </a:t>
            </a:r>
            <a:r>
              <a:rPr lang="ru-RU" sz="1600" dirty="0" err="1"/>
              <a:t>віковому</a:t>
            </a:r>
            <a:r>
              <a:rPr lang="ru-RU" sz="1600" dirty="0"/>
              <a:t> балансу </a:t>
            </a:r>
            <a:r>
              <a:rPr lang="ru-RU" sz="1600" dirty="0" err="1"/>
              <a:t>між</a:t>
            </a:r>
            <a:r>
              <a:rPr lang="ru-RU" sz="1600" dirty="0"/>
              <a:t> </a:t>
            </a:r>
            <a:r>
              <a:rPr lang="ru-RU" sz="1600" dirty="0" err="1"/>
              <a:t>викидами</a:t>
            </a:r>
            <a:r>
              <a:rPr lang="ru-RU" sz="1600" dirty="0"/>
              <a:t> </a:t>
            </a:r>
            <a:r>
              <a:rPr lang="ru-RU" sz="1600" dirty="0" err="1"/>
              <a:t>парникових</a:t>
            </a:r>
            <a:r>
              <a:rPr lang="ru-RU" sz="1600" dirty="0"/>
              <a:t> </a:t>
            </a:r>
            <a:r>
              <a:rPr lang="ru-RU" sz="1600" dirty="0" err="1"/>
              <a:t>газів</a:t>
            </a:r>
            <a:r>
              <a:rPr lang="ru-RU" sz="1600" dirty="0"/>
              <a:t> і </a:t>
            </a:r>
            <a:r>
              <a:rPr lang="ru-RU" sz="1600" dirty="0" err="1"/>
              <a:t>утриманням</a:t>
            </a:r>
            <a:r>
              <a:rPr lang="ru-RU" sz="1600" dirty="0"/>
              <a:t> </a:t>
            </a:r>
            <a:r>
              <a:rPr lang="ru-RU" sz="1600" dirty="0" err="1"/>
              <a:t>їх</a:t>
            </a:r>
            <a:r>
              <a:rPr lang="ru-RU" sz="1600" dirty="0"/>
              <a:t> </a:t>
            </a:r>
            <a:r>
              <a:rPr lang="ru-RU" sz="1600" dirty="0" err="1"/>
              <a:t>поглиначами</a:t>
            </a:r>
            <a:r>
              <a:rPr lang="ru-RU" sz="1600" dirty="0"/>
              <a:t>. </a:t>
            </a:r>
            <a:r>
              <a:rPr lang="ru-RU" sz="1600" dirty="0" err="1"/>
              <a:t>Найбільшими</a:t>
            </a:r>
            <a:r>
              <a:rPr lang="ru-RU" sz="1600" dirty="0"/>
              <a:t> </a:t>
            </a:r>
            <a:r>
              <a:rPr lang="ru-RU" sz="1600" dirty="0" err="1"/>
              <a:t>поглиначами</a:t>
            </a:r>
            <a:r>
              <a:rPr lang="ru-RU" sz="1600" dirty="0"/>
              <a:t> </a:t>
            </a:r>
            <a:r>
              <a:rPr lang="ru-RU" sz="1600" dirty="0" err="1"/>
              <a:t>вуглекислого</a:t>
            </a:r>
            <a:r>
              <a:rPr lang="ru-RU" sz="1600" dirty="0"/>
              <a:t> газу, доля </a:t>
            </a:r>
            <a:r>
              <a:rPr lang="ru-RU" sz="1600" dirty="0" err="1"/>
              <a:t>якого</a:t>
            </a:r>
            <a:r>
              <a:rPr lang="ru-RU" sz="1600" dirty="0"/>
              <a:t> становить </a:t>
            </a:r>
            <a:r>
              <a:rPr lang="ru-RU" sz="1600" dirty="0" err="1"/>
              <a:t>близько</a:t>
            </a:r>
            <a:r>
              <a:rPr lang="ru-RU" sz="1600" dirty="0"/>
              <a:t> 70% </a:t>
            </a:r>
            <a:r>
              <a:rPr lang="ru-RU" sz="1600" dirty="0" err="1"/>
              <a:t>сукупних</a:t>
            </a:r>
            <a:r>
              <a:rPr lang="ru-RU" sz="1600" dirty="0"/>
              <a:t> </a:t>
            </a:r>
            <a:r>
              <a:rPr lang="ru-RU" sz="1600" dirty="0" err="1"/>
              <a:t>антропогенних</a:t>
            </a:r>
            <a:r>
              <a:rPr lang="ru-RU" sz="1600" dirty="0"/>
              <a:t> </a:t>
            </a:r>
            <a:r>
              <a:rPr lang="ru-RU" sz="1600" dirty="0" err="1"/>
              <a:t>викидів</a:t>
            </a:r>
            <a:r>
              <a:rPr lang="ru-RU" sz="1600" dirty="0"/>
              <a:t> </a:t>
            </a:r>
            <a:r>
              <a:rPr lang="ru-RU" sz="1600" dirty="0" err="1"/>
              <a:t>парникових</a:t>
            </a:r>
            <a:r>
              <a:rPr lang="ru-RU" sz="1600" dirty="0"/>
              <a:t> </a:t>
            </a:r>
            <a:r>
              <a:rPr lang="ru-RU" sz="1600" dirty="0" err="1"/>
              <a:t>газів</a:t>
            </a:r>
            <a:r>
              <a:rPr lang="ru-RU" sz="1600" dirty="0"/>
              <a:t>, </a:t>
            </a:r>
            <a:r>
              <a:rPr lang="ru-RU" sz="1600" dirty="0" err="1"/>
              <a:t>вуглецю</a:t>
            </a:r>
            <a:r>
              <a:rPr lang="ru-RU" sz="1600" dirty="0"/>
              <a:t> є океан і </a:t>
            </a:r>
            <a:r>
              <a:rPr lang="ru-RU" sz="1600" dirty="0" err="1"/>
              <a:t>наземна</a:t>
            </a:r>
            <a:r>
              <a:rPr lang="ru-RU" sz="1600" dirty="0"/>
              <a:t> </a:t>
            </a:r>
            <a:r>
              <a:rPr lang="ru-RU" sz="1600" dirty="0" err="1"/>
              <a:t>біомаса</a:t>
            </a:r>
            <a:r>
              <a:rPr lang="ru-RU" sz="1600" dirty="0"/>
              <a:t>. Таким чином, </a:t>
            </a:r>
            <a:r>
              <a:rPr lang="ru-RU" sz="1600" dirty="0" err="1"/>
              <a:t>зменшення</a:t>
            </a:r>
            <a:r>
              <a:rPr lang="ru-RU" sz="1600" dirty="0"/>
              <a:t> </a:t>
            </a:r>
            <a:r>
              <a:rPr lang="ru-RU" sz="1600" dirty="0" err="1"/>
              <a:t>вирубки</a:t>
            </a:r>
            <a:r>
              <a:rPr lang="ru-RU" sz="1600" dirty="0"/>
              <a:t> і </a:t>
            </a:r>
            <a:r>
              <a:rPr lang="ru-RU" sz="1600" dirty="0" err="1"/>
              <a:t>додаткове</a:t>
            </a:r>
            <a:r>
              <a:rPr lang="ru-RU" sz="1600" dirty="0"/>
              <a:t> </a:t>
            </a:r>
            <a:r>
              <a:rPr lang="ru-RU" sz="1600" dirty="0" err="1"/>
              <a:t>насадження</a:t>
            </a:r>
            <a:r>
              <a:rPr lang="ru-RU" sz="1600" dirty="0"/>
              <a:t> </a:t>
            </a:r>
            <a:r>
              <a:rPr lang="ru-RU" sz="1600" dirty="0" err="1"/>
              <a:t>лісів</a:t>
            </a:r>
            <a:r>
              <a:rPr lang="ru-RU" sz="1600" dirty="0"/>
              <a:t> </a:t>
            </a:r>
            <a:r>
              <a:rPr lang="ru-RU" sz="1600" dirty="0" err="1"/>
              <a:t>можуть</a:t>
            </a:r>
            <a:r>
              <a:rPr lang="ru-RU" sz="1600" dirty="0"/>
              <a:t> у </a:t>
            </a:r>
            <a:r>
              <a:rPr lang="ru-RU" sz="1600" dirty="0" err="1"/>
              <a:t>значній</a:t>
            </a:r>
            <a:r>
              <a:rPr lang="ru-RU" sz="1600" dirty="0"/>
              <a:t> </a:t>
            </a:r>
            <a:r>
              <a:rPr lang="ru-RU" sz="1600" dirty="0" err="1"/>
              <a:t>мірі</a:t>
            </a:r>
            <a:r>
              <a:rPr lang="ru-RU" sz="1600" dirty="0"/>
              <a:t> </a:t>
            </a:r>
            <a:r>
              <a:rPr lang="ru-RU" sz="1600" dirty="0" err="1"/>
              <a:t>знизити</a:t>
            </a:r>
            <a:r>
              <a:rPr lang="ru-RU" sz="1600" dirty="0"/>
              <a:t> </a:t>
            </a:r>
            <a:r>
              <a:rPr lang="ru-RU" sz="1600" dirty="0" err="1"/>
              <a:t>антропогенний</a:t>
            </a:r>
            <a:r>
              <a:rPr lang="ru-RU" sz="1600" dirty="0"/>
              <a:t> </a:t>
            </a:r>
            <a:r>
              <a:rPr lang="ru-RU" sz="1600" dirty="0" err="1"/>
              <a:t>тиск</a:t>
            </a:r>
            <a:r>
              <a:rPr lang="ru-RU" sz="1600" dirty="0"/>
              <a:t> на </a:t>
            </a:r>
            <a:r>
              <a:rPr lang="ru-RU" sz="1600" dirty="0" err="1"/>
              <a:t>клімат</a:t>
            </a:r>
            <a:r>
              <a:rPr lang="ru-RU" sz="1600" dirty="0"/>
              <a:t> </a:t>
            </a:r>
            <a:r>
              <a:rPr lang="ru-RU" sz="1600" dirty="0" err="1"/>
              <a:t>Землі</a:t>
            </a:r>
            <a:r>
              <a:rPr lang="ru-RU" sz="1600" dirty="0"/>
              <a:t>. З </a:t>
            </a:r>
            <a:r>
              <a:rPr lang="ru-RU" sz="1600" dirty="0" err="1"/>
              <a:t>іншого</a:t>
            </a:r>
            <a:r>
              <a:rPr lang="ru-RU" sz="1600" dirty="0"/>
              <a:t> боку, </a:t>
            </a:r>
            <a:r>
              <a:rPr lang="ru-RU" sz="1600" dirty="0" err="1"/>
              <a:t>зменшення</a:t>
            </a:r>
            <a:r>
              <a:rPr lang="ru-RU" sz="1600" dirty="0"/>
              <a:t> </a:t>
            </a:r>
            <a:r>
              <a:rPr lang="ru-RU" sz="1600" dirty="0" err="1"/>
              <a:t>викидів</a:t>
            </a:r>
            <a:r>
              <a:rPr lang="ru-RU" sz="1600" dirty="0"/>
              <a:t> </a:t>
            </a:r>
            <a:r>
              <a:rPr lang="ru-RU" sz="1600" dirty="0" err="1"/>
              <a:t>парникових</a:t>
            </a:r>
            <a:r>
              <a:rPr lang="ru-RU" sz="1600" dirty="0"/>
              <a:t> </a:t>
            </a:r>
            <a:r>
              <a:rPr lang="ru-RU" sz="1600" dirty="0" err="1"/>
              <a:t>газів</a:t>
            </a:r>
            <a:r>
              <a:rPr lang="ru-RU" sz="1600" dirty="0"/>
              <a:t> за </a:t>
            </a:r>
            <a:r>
              <a:rPr lang="ru-RU" sz="1600" dirty="0" err="1"/>
              <a:t>рахунок</a:t>
            </a:r>
            <a:r>
              <a:rPr lang="ru-RU" sz="1600" dirty="0"/>
              <a:t> </a:t>
            </a:r>
            <a:r>
              <a:rPr lang="ru-RU" sz="1600" dirty="0" err="1"/>
              <a:t>впровадження</a:t>
            </a:r>
            <a:r>
              <a:rPr lang="ru-RU" sz="1600" dirty="0"/>
              <a:t> </a:t>
            </a:r>
            <a:r>
              <a:rPr lang="ru-RU" sz="1600" dirty="0" err="1"/>
              <a:t>екологічно</a:t>
            </a:r>
            <a:r>
              <a:rPr lang="ru-RU" sz="1600" dirty="0"/>
              <a:t> </a:t>
            </a:r>
            <a:r>
              <a:rPr lang="ru-RU" sz="1600" dirty="0" err="1"/>
              <a:t>чистих</a:t>
            </a:r>
            <a:r>
              <a:rPr lang="ru-RU" sz="1600" dirty="0"/>
              <a:t> </a:t>
            </a:r>
            <a:r>
              <a:rPr lang="ru-RU" sz="1600" dirty="0" err="1"/>
              <a:t>технологій</a:t>
            </a:r>
            <a:r>
              <a:rPr lang="ru-RU" sz="1600" dirty="0"/>
              <a:t>, </a:t>
            </a:r>
            <a:r>
              <a:rPr lang="ru-RU" sz="1600" dirty="0" err="1"/>
              <a:t>підвищення</a:t>
            </a:r>
            <a:r>
              <a:rPr lang="ru-RU" sz="1600" dirty="0"/>
              <a:t> </a:t>
            </a:r>
            <a:r>
              <a:rPr lang="ru-RU" sz="1600" dirty="0" err="1"/>
              <a:t>ефективності</a:t>
            </a:r>
            <a:r>
              <a:rPr lang="ru-RU" sz="1600" dirty="0"/>
              <a:t> </a:t>
            </a:r>
            <a:r>
              <a:rPr lang="ru-RU" sz="1600" dirty="0" err="1"/>
              <a:t>використання</a:t>
            </a:r>
            <a:r>
              <a:rPr lang="ru-RU" sz="1600" dirty="0"/>
              <a:t> </a:t>
            </a:r>
            <a:r>
              <a:rPr lang="ru-RU" sz="1600" dirty="0" err="1"/>
              <a:t>енергоресурсів</a:t>
            </a:r>
            <a:r>
              <a:rPr lang="ru-RU" sz="1600" dirty="0"/>
              <a:t>, а </a:t>
            </a:r>
            <a:r>
              <a:rPr lang="ru-RU" sz="1600" dirty="0" err="1"/>
              <a:t>також</a:t>
            </a:r>
            <a:r>
              <a:rPr lang="ru-RU" sz="1600" dirty="0"/>
              <a:t> </a:t>
            </a:r>
            <a:r>
              <a:rPr lang="ru-RU" sz="1600" dirty="0" err="1"/>
              <a:t>застосування</a:t>
            </a:r>
            <a:r>
              <a:rPr lang="ru-RU" sz="1600" dirty="0"/>
              <a:t> </a:t>
            </a:r>
            <a:r>
              <a:rPr lang="ru-RU" sz="1600" dirty="0" err="1"/>
              <a:t>альтернативних</a:t>
            </a:r>
            <a:r>
              <a:rPr lang="ru-RU" sz="1600" dirty="0"/>
              <a:t> (</a:t>
            </a:r>
            <a:r>
              <a:rPr lang="ru-RU" sz="1600" dirty="0" err="1"/>
              <a:t>поновлюваних</a:t>
            </a:r>
            <a:r>
              <a:rPr lang="ru-RU" sz="1600" dirty="0"/>
              <a:t>) </a:t>
            </a:r>
            <a:r>
              <a:rPr lang="ru-RU" sz="1600" dirty="0" err="1"/>
              <a:t>джерел</a:t>
            </a:r>
            <a:r>
              <a:rPr lang="ru-RU" sz="1600" dirty="0"/>
              <a:t> </a:t>
            </a:r>
            <a:r>
              <a:rPr lang="ru-RU" sz="1600" dirty="0" err="1"/>
              <a:t>енергії</a:t>
            </a:r>
            <a:r>
              <a:rPr lang="ru-RU" sz="1600" dirty="0"/>
              <a:t> </a:t>
            </a:r>
            <a:r>
              <a:rPr lang="ru-RU" sz="1600" dirty="0" err="1"/>
              <a:t>може</a:t>
            </a:r>
            <a:r>
              <a:rPr lang="ru-RU" sz="1600" dirty="0"/>
              <a:t> </a:t>
            </a:r>
            <a:r>
              <a:rPr lang="ru-RU" sz="1600" dirty="0" err="1"/>
              <a:t>істотно</a:t>
            </a:r>
            <a:r>
              <a:rPr lang="ru-RU" sz="1600" dirty="0"/>
              <a:t> </a:t>
            </a:r>
            <a:r>
              <a:rPr lang="ru-RU" sz="1600" dirty="0" err="1"/>
              <a:t>вплинути</a:t>
            </a:r>
            <a:r>
              <a:rPr lang="ru-RU" sz="1600" dirty="0"/>
              <a:t> на </a:t>
            </a:r>
            <a:r>
              <a:rPr lang="ru-RU" sz="1600" dirty="0" err="1"/>
              <a:t>тенденцію</a:t>
            </a:r>
            <a:r>
              <a:rPr lang="ru-RU" sz="1600" dirty="0"/>
              <a:t> </a:t>
            </a:r>
            <a:r>
              <a:rPr lang="ru-RU" sz="1600" dirty="0" err="1"/>
              <a:t>зміни</a:t>
            </a:r>
            <a:r>
              <a:rPr lang="ru-RU" sz="1600" dirty="0"/>
              <a:t> </a:t>
            </a:r>
            <a:r>
              <a:rPr lang="ru-RU" sz="1600" dirty="0" err="1"/>
              <a:t>клімату</a:t>
            </a:r>
            <a:r>
              <a:rPr lang="ru-RU" sz="1600" dirty="0"/>
              <a:t>.</a:t>
            </a:r>
          </a:p>
        </p:txBody>
      </p:sp>
    </p:spTree>
    <p:extLst>
      <p:ext uri="{BB962C8B-B14F-4D97-AF65-F5344CB8AC3E}">
        <p14:creationId xmlns:p14="http://schemas.microsoft.com/office/powerpoint/2010/main" val="2652097608"/>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764704"/>
            <a:ext cx="7024744" cy="1405960"/>
          </a:xfrm>
        </p:spPr>
        <p:txBody>
          <a:bodyPr>
            <a:normAutofit/>
          </a:bodyPr>
          <a:lstStyle/>
          <a:p>
            <a:r>
              <a:rPr lang="vi-VN" sz="2000" dirty="0"/>
              <a:t>Парнико́вий ефе́кт — явище в атмосфері Землі, при якому енергія сонячних променів, відбиваючись від поверхні Землі, не може повернутися в космос, оскільки затримується молекулами різних газів.</a:t>
            </a:r>
            <a:endParaRPr lang="ru-RU" sz="2000" dirty="0">
              <a:latin typeface="Monotype Corsiva" pitchFamily="66" charset="0"/>
            </a:endParaRP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7624" y="2568575"/>
            <a:ext cx="6696744" cy="3380705"/>
          </a:xfrm>
        </p:spPr>
      </p:pic>
    </p:spTree>
    <p:extLst>
      <p:ext uri="{BB962C8B-B14F-4D97-AF65-F5344CB8AC3E}">
        <p14:creationId xmlns:p14="http://schemas.microsoft.com/office/powerpoint/2010/main" val="2765480611"/>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000" dirty="0"/>
              <a:t>У </a:t>
            </a:r>
            <a:r>
              <a:rPr lang="ru-RU" sz="2000" dirty="0" err="1"/>
              <a:t>результаті</a:t>
            </a:r>
            <a:r>
              <a:rPr lang="ru-RU" sz="2000" dirty="0"/>
              <a:t> на </a:t>
            </a:r>
            <a:r>
              <a:rPr lang="ru-RU" sz="2000" dirty="0" err="1"/>
              <a:t>Землі</a:t>
            </a:r>
            <a:r>
              <a:rPr lang="ru-RU" sz="2000" dirty="0"/>
              <a:t> </a:t>
            </a:r>
            <a:r>
              <a:rPr lang="ru-RU" sz="2000" dirty="0" err="1"/>
              <a:t>підвищується</a:t>
            </a:r>
            <a:r>
              <a:rPr lang="ru-RU" sz="2000" dirty="0"/>
              <a:t> температура. Без парникового </a:t>
            </a:r>
            <a:r>
              <a:rPr lang="ru-RU" sz="2000" dirty="0" err="1"/>
              <a:t>ефекту</a:t>
            </a:r>
            <a:r>
              <a:rPr lang="ru-RU" sz="2000" dirty="0"/>
              <a:t> температура </a:t>
            </a:r>
            <a:r>
              <a:rPr lang="ru-RU" sz="2000" dirty="0" err="1"/>
              <a:t>Землі</a:t>
            </a:r>
            <a:r>
              <a:rPr lang="ru-RU" sz="2000" dirty="0"/>
              <a:t> за </a:t>
            </a:r>
            <a:r>
              <a:rPr lang="ru-RU" sz="2000" dirty="0" err="1"/>
              <a:t>оцінками</a:t>
            </a:r>
            <a:r>
              <a:rPr lang="ru-RU" sz="2000" dirty="0"/>
              <a:t> </a:t>
            </a:r>
            <a:r>
              <a:rPr lang="ru-RU" sz="2000" dirty="0" err="1"/>
              <a:t>була</a:t>
            </a:r>
            <a:r>
              <a:rPr lang="ru-RU" sz="2000" dirty="0"/>
              <a:t> б на 25o-30o </a:t>
            </a:r>
            <a:r>
              <a:rPr lang="ru-RU" sz="2000" dirty="0" err="1"/>
              <a:t>нижчою</a:t>
            </a:r>
            <a:r>
              <a:rPr lang="ru-RU" sz="2000" dirty="0"/>
              <a:t>, </a:t>
            </a:r>
            <a:r>
              <a:rPr lang="ru-RU" sz="2000" dirty="0" err="1"/>
              <a:t>ніж</a:t>
            </a:r>
            <a:r>
              <a:rPr lang="ru-RU" sz="2000" dirty="0"/>
              <a:t> є </a:t>
            </a:r>
            <a:r>
              <a:rPr lang="ru-RU" sz="2000" dirty="0" err="1"/>
              <a:t>насправді</a:t>
            </a:r>
            <a:r>
              <a:rPr lang="ru-RU" sz="2000" dirty="0"/>
              <a:t>. </a:t>
            </a:r>
            <a:r>
              <a:rPr lang="ru-RU" sz="2000" dirty="0" err="1"/>
              <a:t>Парниковий</a:t>
            </a:r>
            <a:r>
              <a:rPr lang="ru-RU" sz="2000" dirty="0"/>
              <a:t> </a:t>
            </a:r>
            <a:r>
              <a:rPr lang="ru-RU" sz="2000" dirty="0" err="1"/>
              <a:t>ефект</a:t>
            </a:r>
            <a:r>
              <a:rPr lang="ru-RU" sz="2000" dirty="0"/>
              <a:t> </a:t>
            </a:r>
            <a:r>
              <a:rPr lang="ru-RU" sz="2000" dirty="0" err="1"/>
              <a:t>суттєвий</a:t>
            </a:r>
            <a:r>
              <a:rPr lang="ru-RU" sz="2000" dirty="0"/>
              <a:t> </a:t>
            </a:r>
            <a:r>
              <a:rPr lang="ru-RU" sz="2000" dirty="0" err="1"/>
              <a:t>також</a:t>
            </a:r>
            <a:r>
              <a:rPr lang="ru-RU" sz="2000" dirty="0"/>
              <a:t> на </a:t>
            </a:r>
            <a:r>
              <a:rPr lang="ru-RU" sz="2000" dirty="0" err="1"/>
              <a:t>Марсі</a:t>
            </a:r>
            <a:r>
              <a:rPr lang="ru-RU" sz="2000" dirty="0"/>
              <a:t> й, особливо, на </a:t>
            </a:r>
            <a:r>
              <a:rPr lang="ru-RU" sz="2000" dirty="0" err="1"/>
              <a:t>Венері</a:t>
            </a:r>
            <a:r>
              <a:rPr lang="ru-RU" sz="2000" dirty="0"/>
              <a:t>.</a:t>
            </a: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59632" y="2324100"/>
            <a:ext cx="6408711" cy="3508375"/>
          </a:xfrm>
        </p:spPr>
      </p:pic>
    </p:spTree>
    <p:extLst>
      <p:ext uri="{BB962C8B-B14F-4D97-AF65-F5344CB8AC3E}">
        <p14:creationId xmlns:p14="http://schemas.microsoft.com/office/powerpoint/2010/main" val="2189728952"/>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err="1"/>
              <a:t>Парниковий</a:t>
            </a:r>
            <a:r>
              <a:rPr lang="ru-RU" sz="2800" dirty="0"/>
              <a:t> </a:t>
            </a:r>
            <a:r>
              <a:rPr lang="ru-RU" sz="2800" dirty="0" err="1"/>
              <a:t>ефект</a:t>
            </a:r>
            <a:r>
              <a:rPr lang="ru-RU" sz="2800" dirty="0"/>
              <a:t> </a:t>
            </a:r>
            <a:r>
              <a:rPr lang="ru-RU" sz="2800" dirty="0" err="1"/>
              <a:t>відкрив</a:t>
            </a:r>
            <a:r>
              <a:rPr lang="ru-RU" sz="2800" dirty="0"/>
              <a:t> у 1829 Жозеф </a:t>
            </a:r>
            <a:r>
              <a:rPr lang="ru-RU" sz="2800" dirty="0" err="1"/>
              <a:t>Фур'є</a:t>
            </a:r>
            <a:r>
              <a:rPr lang="ru-RU" sz="2800" dirty="0"/>
              <a:t>.</a:t>
            </a:r>
          </a:p>
        </p:txBody>
      </p:sp>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051720" y="2204864"/>
            <a:ext cx="4176464" cy="3672408"/>
          </a:xfrm>
        </p:spPr>
      </p:pic>
    </p:spTree>
    <p:extLst>
      <p:ext uri="{BB962C8B-B14F-4D97-AF65-F5344CB8AC3E}">
        <p14:creationId xmlns:p14="http://schemas.microsoft.com/office/powerpoint/2010/main" val="734982583"/>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692696"/>
            <a:ext cx="8064896" cy="3096344"/>
          </a:xfrm>
        </p:spPr>
        <p:txBody>
          <a:bodyPr>
            <a:noAutofit/>
          </a:bodyPr>
          <a:lstStyle/>
          <a:p>
            <a:r>
              <a:rPr lang="ru-RU" sz="1000" dirty="0"/>
              <a:t>Тепло </a:t>
            </a:r>
            <a:r>
              <a:rPr lang="ru-RU" sz="1000" dirty="0" err="1"/>
              <a:t>надходить</a:t>
            </a:r>
            <a:r>
              <a:rPr lang="ru-RU" sz="1000" dirty="0"/>
              <a:t> до </a:t>
            </a:r>
            <a:r>
              <a:rPr lang="ru-RU" sz="1000" dirty="0" err="1"/>
              <a:t>поверхні</a:t>
            </a:r>
            <a:r>
              <a:rPr lang="ru-RU" sz="1000" dirty="0"/>
              <a:t> </a:t>
            </a:r>
            <a:r>
              <a:rPr lang="ru-RU" sz="1000" dirty="0" err="1"/>
              <a:t>Землі</a:t>
            </a:r>
            <a:r>
              <a:rPr lang="ru-RU" sz="1000" dirty="0"/>
              <a:t> </a:t>
            </a:r>
            <a:r>
              <a:rPr lang="ru-RU" sz="1000" dirty="0" err="1"/>
              <a:t>від</a:t>
            </a:r>
            <a:r>
              <a:rPr lang="ru-RU" sz="1000" dirty="0"/>
              <a:t> </a:t>
            </a:r>
            <a:r>
              <a:rPr lang="ru-RU" sz="1000" dirty="0" err="1"/>
              <a:t>Сонця</a:t>
            </a:r>
            <a:r>
              <a:rPr lang="ru-RU" sz="1000" dirty="0"/>
              <a:t> й </a:t>
            </a:r>
            <a:r>
              <a:rPr lang="ru-RU" sz="1000" dirty="0" err="1"/>
              <a:t>із</a:t>
            </a:r>
            <a:r>
              <a:rPr lang="ru-RU" sz="1000" dirty="0"/>
              <a:t> </a:t>
            </a:r>
            <a:r>
              <a:rPr lang="ru-RU" sz="1000" dirty="0" err="1"/>
              <a:t>власних</a:t>
            </a:r>
            <a:r>
              <a:rPr lang="ru-RU" sz="1000" dirty="0"/>
              <a:t> </a:t>
            </a:r>
            <a:r>
              <a:rPr lang="ru-RU" sz="1000" dirty="0" err="1"/>
              <a:t>надр</a:t>
            </a:r>
            <a:r>
              <a:rPr lang="ru-RU" sz="1000" dirty="0"/>
              <a:t>. </a:t>
            </a:r>
            <a:r>
              <a:rPr lang="ru-RU" sz="1000" dirty="0" err="1"/>
              <a:t>Сонце</a:t>
            </a:r>
            <a:r>
              <a:rPr lang="ru-RU" sz="1000" dirty="0"/>
              <a:t> </a:t>
            </a:r>
            <a:r>
              <a:rPr lang="ru-RU" sz="1000" dirty="0" err="1"/>
              <a:t>випромінює</a:t>
            </a:r>
            <a:r>
              <a:rPr lang="ru-RU" sz="1000" dirty="0"/>
              <a:t> в основному у видимому </a:t>
            </a:r>
            <a:r>
              <a:rPr lang="ru-RU" sz="1000" dirty="0" err="1"/>
              <a:t>діапазоні</a:t>
            </a:r>
            <a:r>
              <a:rPr lang="ru-RU" sz="1000" dirty="0"/>
              <a:t>, й </a:t>
            </a:r>
            <a:r>
              <a:rPr lang="ru-RU" sz="1000" dirty="0" err="1"/>
              <a:t>енергія</a:t>
            </a:r>
            <a:r>
              <a:rPr lang="ru-RU" sz="1000" dirty="0"/>
              <a:t> </a:t>
            </a:r>
            <a:r>
              <a:rPr lang="ru-RU" sz="1000" dirty="0" err="1"/>
              <a:t>сонячних</a:t>
            </a:r>
            <a:r>
              <a:rPr lang="ru-RU" sz="1000" dirty="0"/>
              <a:t> </a:t>
            </a:r>
            <a:r>
              <a:rPr lang="ru-RU" sz="1000" dirty="0" err="1"/>
              <a:t>променів</a:t>
            </a:r>
            <a:r>
              <a:rPr lang="ru-RU" sz="1000" dirty="0"/>
              <a:t> </a:t>
            </a:r>
            <a:r>
              <a:rPr lang="ru-RU" sz="1000" dirty="0" err="1"/>
              <a:t>поглинається</a:t>
            </a:r>
            <a:r>
              <a:rPr lang="ru-RU" sz="1000" dirty="0"/>
              <a:t> </a:t>
            </a:r>
            <a:r>
              <a:rPr lang="ru-RU" sz="1000" dirty="0" err="1"/>
              <a:t>поверхнею</a:t>
            </a:r>
            <a:r>
              <a:rPr lang="ru-RU" sz="1000" dirty="0"/>
              <a:t> </a:t>
            </a:r>
            <a:r>
              <a:rPr lang="ru-RU" sz="1000" dirty="0" err="1"/>
              <a:t>Землі</a:t>
            </a:r>
            <a:r>
              <a:rPr lang="ru-RU" sz="1000" dirty="0"/>
              <a:t>. </a:t>
            </a:r>
            <a:r>
              <a:rPr lang="ru-RU" sz="1000" dirty="0" err="1"/>
              <a:t>Рівновага</a:t>
            </a:r>
            <a:r>
              <a:rPr lang="ru-RU" sz="1000" dirty="0"/>
              <a:t> </a:t>
            </a:r>
            <a:r>
              <a:rPr lang="ru-RU" sz="1000" dirty="0" err="1"/>
              <a:t>підтримується</a:t>
            </a:r>
            <a:r>
              <a:rPr lang="ru-RU" sz="1000" dirty="0"/>
              <a:t> </a:t>
            </a:r>
            <a:r>
              <a:rPr lang="ru-RU" sz="1000" dirty="0" err="1"/>
              <a:t>тим</a:t>
            </a:r>
            <a:r>
              <a:rPr lang="ru-RU" sz="1000" dirty="0"/>
              <a:t>, </a:t>
            </a:r>
            <a:r>
              <a:rPr lang="ru-RU" sz="1000" dirty="0" err="1"/>
              <a:t>що</a:t>
            </a:r>
            <a:r>
              <a:rPr lang="ru-RU" sz="1000" dirty="0"/>
              <a:t> Земля </a:t>
            </a:r>
            <a:r>
              <a:rPr lang="ru-RU" sz="1000" dirty="0" err="1"/>
              <a:t>втрачає</a:t>
            </a:r>
            <a:r>
              <a:rPr lang="ru-RU" sz="1000" dirty="0"/>
              <a:t> тепло </a:t>
            </a:r>
            <a:r>
              <a:rPr lang="ru-RU" sz="1000" dirty="0" err="1"/>
              <a:t>завдяки</a:t>
            </a:r>
            <a:r>
              <a:rPr lang="ru-RU" sz="1000" dirty="0"/>
              <a:t> </a:t>
            </a:r>
            <a:r>
              <a:rPr lang="ru-RU" sz="1000" dirty="0" err="1"/>
              <a:t>інфрачервоному</a:t>
            </a:r>
            <a:r>
              <a:rPr lang="ru-RU" sz="1000" dirty="0"/>
              <a:t> </a:t>
            </a:r>
            <a:r>
              <a:rPr lang="ru-RU" sz="1000" dirty="0" err="1"/>
              <a:t>випромінюванню</a:t>
            </a:r>
            <a:r>
              <a:rPr lang="ru-RU" sz="1000" dirty="0"/>
              <a:t> </a:t>
            </a:r>
            <a:r>
              <a:rPr lang="ru-RU" sz="1000" dirty="0" err="1"/>
              <a:t>із</a:t>
            </a:r>
            <a:r>
              <a:rPr lang="ru-RU" sz="1000" dirty="0"/>
              <a:t> </a:t>
            </a:r>
            <a:r>
              <a:rPr lang="ru-RU" sz="1000" dirty="0" err="1"/>
              <a:t>поверхні</a:t>
            </a:r>
            <a:r>
              <a:rPr lang="ru-RU" sz="1000" dirty="0"/>
              <a:t>. </a:t>
            </a:r>
            <a:r>
              <a:rPr lang="ru-RU" sz="1000" dirty="0" err="1"/>
              <a:t>Інтенсивність</a:t>
            </a:r>
            <a:r>
              <a:rPr lang="ru-RU" sz="1000" dirty="0"/>
              <a:t> </a:t>
            </a:r>
            <a:r>
              <a:rPr lang="ru-RU" sz="1000" dirty="0" err="1"/>
              <a:t>інфрачервоного</a:t>
            </a:r>
            <a:r>
              <a:rPr lang="ru-RU" sz="1000" dirty="0"/>
              <a:t> </a:t>
            </a:r>
            <a:r>
              <a:rPr lang="ru-RU" sz="1000" dirty="0" err="1"/>
              <a:t>випромінювання</a:t>
            </a:r>
            <a:r>
              <a:rPr lang="ru-RU" sz="1000" dirty="0"/>
              <a:t> </a:t>
            </a:r>
            <a:r>
              <a:rPr lang="ru-RU" sz="1000" dirty="0" err="1"/>
              <a:t>зростає</a:t>
            </a:r>
            <a:r>
              <a:rPr lang="ru-RU" sz="1000" dirty="0"/>
              <a:t> </a:t>
            </a:r>
            <a:r>
              <a:rPr lang="ru-RU" sz="1000" dirty="0" err="1"/>
              <a:t>із</a:t>
            </a:r>
            <a:r>
              <a:rPr lang="ru-RU" sz="1000" dirty="0"/>
              <a:t> температурою. Таким чином Земля </a:t>
            </a:r>
            <a:r>
              <a:rPr lang="ru-RU" sz="1000" dirty="0" err="1"/>
              <a:t>нагрівається</a:t>
            </a:r>
            <a:r>
              <a:rPr lang="ru-RU" sz="1000" dirty="0"/>
              <a:t> </a:t>
            </a:r>
            <a:r>
              <a:rPr lang="ru-RU" sz="1000" dirty="0" err="1"/>
              <a:t>доти</a:t>
            </a:r>
            <a:r>
              <a:rPr lang="ru-RU" sz="1000" dirty="0"/>
              <a:t>, доки не </a:t>
            </a:r>
            <a:r>
              <a:rPr lang="ru-RU" sz="1000" dirty="0" err="1"/>
              <a:t>встановиться</a:t>
            </a:r>
            <a:r>
              <a:rPr lang="ru-RU" sz="1000" dirty="0"/>
              <a:t> баланс </a:t>
            </a:r>
            <a:r>
              <a:rPr lang="ru-RU" sz="1000" dirty="0" err="1"/>
              <a:t>між</a:t>
            </a:r>
            <a:r>
              <a:rPr lang="ru-RU" sz="1000" dirty="0"/>
              <a:t> </a:t>
            </a:r>
            <a:r>
              <a:rPr lang="ru-RU" sz="1000" dirty="0" err="1"/>
              <a:t>поглинутою</a:t>
            </a:r>
            <a:r>
              <a:rPr lang="ru-RU" sz="1000" dirty="0"/>
              <a:t> й </a:t>
            </a:r>
            <a:r>
              <a:rPr lang="ru-RU" sz="1000" dirty="0" err="1"/>
              <a:t>випроміненою</a:t>
            </a:r>
            <a:r>
              <a:rPr lang="ru-RU" sz="1000" dirty="0"/>
              <a:t> </a:t>
            </a:r>
            <a:r>
              <a:rPr lang="ru-RU" sz="1000" dirty="0" err="1"/>
              <a:t>енергією</a:t>
            </a:r>
            <a:r>
              <a:rPr lang="ru-RU" sz="1000" dirty="0"/>
              <a:t>.</a:t>
            </a:r>
            <a:br>
              <a:rPr lang="ru-RU" sz="1000" dirty="0"/>
            </a:br>
            <a:r>
              <a:rPr lang="ru-RU" sz="1000" dirty="0"/>
              <a:t/>
            </a:r>
            <a:br>
              <a:rPr lang="ru-RU" sz="1000" dirty="0"/>
            </a:br>
            <a:r>
              <a:rPr lang="ru-RU" sz="1000" dirty="0"/>
              <a:t>В </a:t>
            </a:r>
            <a:r>
              <a:rPr lang="ru-RU" sz="1000" dirty="0" err="1"/>
              <a:t>атмосфері</a:t>
            </a:r>
            <a:r>
              <a:rPr lang="ru-RU" sz="1000" dirty="0"/>
              <a:t> є </a:t>
            </a:r>
            <a:r>
              <a:rPr lang="ru-RU" sz="1000" dirty="0" err="1"/>
              <a:t>молекули</a:t>
            </a:r>
            <a:r>
              <a:rPr lang="ru-RU" sz="1000" dirty="0"/>
              <a:t>, </a:t>
            </a:r>
            <a:r>
              <a:rPr lang="ru-RU" sz="1000" dirty="0" err="1"/>
              <a:t>які</a:t>
            </a:r>
            <a:r>
              <a:rPr lang="ru-RU" sz="1000" dirty="0"/>
              <a:t> </a:t>
            </a:r>
            <a:r>
              <a:rPr lang="ru-RU" sz="1000" dirty="0" err="1"/>
              <a:t>поглинають</a:t>
            </a:r>
            <a:r>
              <a:rPr lang="ru-RU" sz="1000" dirty="0"/>
              <a:t> </a:t>
            </a:r>
            <a:r>
              <a:rPr lang="ru-RU" sz="1000" dirty="0" err="1"/>
              <a:t>інфрачервоні</a:t>
            </a:r>
            <a:r>
              <a:rPr lang="ru-RU" sz="1000" dirty="0"/>
              <a:t> </a:t>
            </a:r>
            <a:r>
              <a:rPr lang="ru-RU" sz="1000" dirty="0" err="1"/>
              <a:t>промені</a:t>
            </a:r>
            <a:r>
              <a:rPr lang="ru-RU" sz="1000" dirty="0"/>
              <a:t> й </a:t>
            </a:r>
            <a:r>
              <a:rPr lang="ru-RU" sz="1000" dirty="0" err="1"/>
              <a:t>знову</a:t>
            </a:r>
            <a:r>
              <a:rPr lang="ru-RU" sz="1000" dirty="0"/>
              <a:t> </a:t>
            </a:r>
            <a:r>
              <a:rPr lang="ru-RU" sz="1000" dirty="0" err="1"/>
              <a:t>випромінюють</a:t>
            </a:r>
            <a:r>
              <a:rPr lang="ru-RU" sz="1000" dirty="0"/>
              <a:t> </a:t>
            </a:r>
            <a:r>
              <a:rPr lang="ru-RU" sz="1000" dirty="0" err="1"/>
              <a:t>їх</a:t>
            </a:r>
            <a:r>
              <a:rPr lang="ru-RU" sz="1000" dirty="0"/>
              <a:t>. </a:t>
            </a:r>
            <a:r>
              <a:rPr lang="ru-RU" sz="1000" dirty="0" err="1"/>
              <a:t>Це</a:t>
            </a:r>
            <a:r>
              <a:rPr lang="ru-RU" sz="1000" dirty="0"/>
              <a:t> </a:t>
            </a:r>
            <a:r>
              <a:rPr lang="ru-RU" sz="1000" dirty="0" err="1"/>
              <a:t>випромінювання</a:t>
            </a:r>
            <a:r>
              <a:rPr lang="ru-RU" sz="1000" dirty="0"/>
              <a:t> </a:t>
            </a:r>
            <a:r>
              <a:rPr lang="ru-RU" sz="1000" dirty="0" err="1"/>
              <a:t>відбувається</a:t>
            </a:r>
            <a:r>
              <a:rPr lang="ru-RU" sz="1000" dirty="0"/>
              <a:t> з </a:t>
            </a:r>
            <a:r>
              <a:rPr lang="ru-RU" sz="1000" dirty="0" err="1"/>
              <a:t>однаковою</a:t>
            </a:r>
            <a:r>
              <a:rPr lang="ru-RU" sz="1000" dirty="0"/>
              <a:t> </a:t>
            </a:r>
            <a:r>
              <a:rPr lang="ru-RU" sz="1000" dirty="0" err="1"/>
              <a:t>імовірністю</a:t>
            </a:r>
            <a:r>
              <a:rPr lang="ru-RU" sz="1000" dirty="0"/>
              <a:t> </a:t>
            </a:r>
            <a:r>
              <a:rPr lang="ru-RU" sz="1000" dirty="0" err="1"/>
              <a:t>вгору</a:t>
            </a:r>
            <a:r>
              <a:rPr lang="ru-RU" sz="1000" dirty="0"/>
              <a:t> і вниз. </a:t>
            </a:r>
            <a:r>
              <a:rPr lang="ru-RU" sz="1000" dirty="0" err="1"/>
              <a:t>Тобто</a:t>
            </a:r>
            <a:r>
              <a:rPr lang="ru-RU" sz="1000" dirty="0"/>
              <a:t> </a:t>
            </a:r>
            <a:r>
              <a:rPr lang="ru-RU" sz="1000" dirty="0" err="1"/>
              <a:t>завдяки</a:t>
            </a:r>
            <a:r>
              <a:rPr lang="ru-RU" sz="1000" dirty="0"/>
              <a:t> </a:t>
            </a:r>
            <a:r>
              <a:rPr lang="ru-RU" sz="1000" dirty="0" err="1"/>
              <a:t>цим</a:t>
            </a:r>
            <a:r>
              <a:rPr lang="ru-RU" sz="1000" dirty="0"/>
              <a:t> газам, </a:t>
            </a:r>
            <a:r>
              <a:rPr lang="ru-RU" sz="1000" dirty="0" err="1"/>
              <a:t>частина</a:t>
            </a:r>
            <a:r>
              <a:rPr lang="ru-RU" sz="1000" dirty="0"/>
              <a:t> теплового </a:t>
            </a:r>
            <a:r>
              <a:rPr lang="ru-RU" sz="1000" dirty="0" err="1"/>
              <a:t>випромінювання</a:t>
            </a:r>
            <a:r>
              <a:rPr lang="ru-RU" sz="1000" dirty="0"/>
              <a:t> </a:t>
            </a:r>
            <a:r>
              <a:rPr lang="ru-RU" sz="1000" dirty="0" err="1"/>
              <a:t>поверхні</a:t>
            </a:r>
            <a:r>
              <a:rPr lang="ru-RU" sz="1000" dirty="0"/>
              <a:t> </a:t>
            </a:r>
            <a:r>
              <a:rPr lang="ru-RU" sz="1000" dirty="0" err="1"/>
              <a:t>повертається</a:t>
            </a:r>
            <a:r>
              <a:rPr lang="ru-RU" sz="1000" dirty="0"/>
              <a:t>. У такому </a:t>
            </a:r>
            <a:r>
              <a:rPr lang="ru-RU" sz="1000" dirty="0" err="1"/>
              <a:t>випадку</a:t>
            </a:r>
            <a:r>
              <a:rPr lang="ru-RU" sz="1000" dirty="0"/>
              <a:t> для </a:t>
            </a:r>
            <a:r>
              <a:rPr lang="ru-RU" sz="1000" dirty="0" err="1"/>
              <a:t>підтримування</a:t>
            </a:r>
            <a:r>
              <a:rPr lang="ru-RU" sz="1000" dirty="0"/>
              <a:t> балансу </a:t>
            </a:r>
            <a:r>
              <a:rPr lang="ru-RU" sz="1000" dirty="0" err="1"/>
              <a:t>поверхні</a:t>
            </a:r>
            <a:r>
              <a:rPr lang="ru-RU" sz="1000" dirty="0"/>
              <a:t> </a:t>
            </a:r>
            <a:r>
              <a:rPr lang="ru-RU" sz="1000" dirty="0" err="1"/>
              <a:t>планети</a:t>
            </a:r>
            <a:r>
              <a:rPr lang="ru-RU" sz="1000" dirty="0"/>
              <a:t> </a:t>
            </a:r>
            <a:r>
              <a:rPr lang="ru-RU" sz="1000" dirty="0" err="1"/>
              <a:t>потрібно</a:t>
            </a:r>
            <a:r>
              <a:rPr lang="ru-RU" sz="1000" dirty="0"/>
              <a:t> </a:t>
            </a:r>
            <a:r>
              <a:rPr lang="ru-RU" sz="1000" dirty="0" err="1"/>
              <a:t>нагрітися</a:t>
            </a:r>
            <a:r>
              <a:rPr lang="ru-RU" sz="1000" dirty="0"/>
              <a:t> </a:t>
            </a:r>
            <a:r>
              <a:rPr lang="ru-RU" sz="1000" dirty="0" err="1"/>
              <a:t>ще</a:t>
            </a:r>
            <a:r>
              <a:rPr lang="ru-RU" sz="1000" dirty="0"/>
              <a:t> </a:t>
            </a:r>
            <a:r>
              <a:rPr lang="ru-RU" sz="1000" dirty="0" err="1"/>
              <a:t>більше</a:t>
            </a:r>
            <a:r>
              <a:rPr lang="ru-RU" sz="1000" dirty="0"/>
              <a:t>, </a:t>
            </a:r>
            <a:r>
              <a:rPr lang="ru-RU" sz="1000" dirty="0" err="1"/>
              <a:t>щоб</a:t>
            </a:r>
            <a:r>
              <a:rPr lang="ru-RU" sz="1000" dirty="0"/>
              <a:t> </a:t>
            </a:r>
            <a:r>
              <a:rPr lang="ru-RU" sz="1000" dirty="0" err="1"/>
              <a:t>компенсувати</a:t>
            </a:r>
            <a:r>
              <a:rPr lang="ru-RU" sz="1000" dirty="0"/>
              <a:t> </a:t>
            </a:r>
            <a:r>
              <a:rPr lang="ru-RU" sz="1000" dirty="0" err="1"/>
              <a:t>повернуте</a:t>
            </a:r>
            <a:r>
              <a:rPr lang="ru-RU" sz="1000" dirty="0"/>
              <a:t> </a:t>
            </a:r>
            <a:r>
              <a:rPr lang="ru-RU" sz="1000" dirty="0" err="1"/>
              <a:t>теплове</a:t>
            </a:r>
            <a:r>
              <a:rPr lang="ru-RU" sz="1000" dirty="0"/>
              <a:t> </a:t>
            </a:r>
            <a:r>
              <a:rPr lang="ru-RU" sz="1000" dirty="0" err="1"/>
              <a:t>випромінювання</a:t>
            </a:r>
            <a:r>
              <a:rPr lang="ru-RU" sz="1000" dirty="0"/>
              <a:t>.</a:t>
            </a:r>
            <a:br>
              <a:rPr lang="ru-RU" sz="1000" dirty="0"/>
            </a:br>
            <a:r>
              <a:rPr lang="ru-RU" sz="1000" dirty="0"/>
              <a:t/>
            </a:r>
            <a:br>
              <a:rPr lang="ru-RU" sz="1000" dirty="0"/>
            </a:br>
            <a:r>
              <a:rPr lang="ru-RU" sz="1000" dirty="0"/>
              <a:t>Чим </a:t>
            </a:r>
            <a:r>
              <a:rPr lang="ru-RU" sz="1000" dirty="0" err="1"/>
              <a:t>більше</a:t>
            </a:r>
            <a:r>
              <a:rPr lang="ru-RU" sz="1000" dirty="0"/>
              <a:t> в </a:t>
            </a:r>
            <a:r>
              <a:rPr lang="ru-RU" sz="1000" dirty="0" err="1"/>
              <a:t>атмосфері</a:t>
            </a:r>
            <a:r>
              <a:rPr lang="ru-RU" sz="1000" dirty="0"/>
              <a:t> "</a:t>
            </a:r>
            <a:r>
              <a:rPr lang="ru-RU" sz="1000" dirty="0" err="1"/>
              <a:t>парникових</a:t>
            </a:r>
            <a:r>
              <a:rPr lang="ru-RU" sz="1000" dirty="0"/>
              <a:t> молекул", </a:t>
            </a:r>
            <a:r>
              <a:rPr lang="ru-RU" sz="1000" dirty="0" err="1"/>
              <a:t>тим</a:t>
            </a:r>
            <a:r>
              <a:rPr lang="ru-RU" sz="1000" dirty="0"/>
              <a:t> </a:t>
            </a:r>
            <a:r>
              <a:rPr lang="ru-RU" sz="1000" dirty="0" err="1"/>
              <a:t>вище</a:t>
            </a:r>
            <a:r>
              <a:rPr lang="ru-RU" sz="1000" dirty="0"/>
              <a:t> </a:t>
            </a:r>
            <a:r>
              <a:rPr lang="ru-RU" sz="1000" dirty="0" err="1"/>
              <a:t>піднімається</a:t>
            </a:r>
            <a:r>
              <a:rPr lang="ru-RU" sz="1000" dirty="0"/>
              <a:t> </a:t>
            </a:r>
            <a:r>
              <a:rPr lang="ru-RU" sz="1000" dirty="0" smtClean="0"/>
              <a:t>температура.</a:t>
            </a:r>
            <a:r>
              <a:rPr lang="ru-RU" sz="1000" dirty="0"/>
              <a:t/>
            </a:r>
            <a:br>
              <a:rPr lang="ru-RU" sz="1000" dirty="0"/>
            </a:br>
            <a:r>
              <a:rPr lang="ru-RU" sz="1000" dirty="0"/>
              <a:t/>
            </a:r>
            <a:br>
              <a:rPr lang="ru-RU" sz="1000" dirty="0"/>
            </a:br>
            <a:r>
              <a:rPr lang="ru-RU" sz="1000" dirty="0" err="1"/>
              <a:t>Більшість</a:t>
            </a:r>
            <a:r>
              <a:rPr lang="ru-RU" sz="1000" dirty="0"/>
              <a:t> молекул у </a:t>
            </a:r>
            <a:r>
              <a:rPr lang="ru-RU" sz="1000" dirty="0" err="1"/>
              <a:t>атмосфері</a:t>
            </a:r>
            <a:r>
              <a:rPr lang="ru-RU" sz="1000" dirty="0"/>
              <a:t> </a:t>
            </a:r>
            <a:r>
              <a:rPr lang="ru-RU" sz="1000" dirty="0" err="1"/>
              <a:t>Землі</a:t>
            </a:r>
            <a:r>
              <a:rPr lang="ru-RU" sz="1000" dirty="0"/>
              <a:t> не </a:t>
            </a:r>
            <a:r>
              <a:rPr lang="ru-RU" sz="1000" dirty="0" err="1"/>
              <a:t>поглинають</a:t>
            </a:r>
            <a:r>
              <a:rPr lang="ru-RU" sz="1000" dirty="0"/>
              <a:t> у </a:t>
            </a:r>
            <a:r>
              <a:rPr lang="ru-RU" sz="1000" dirty="0" err="1"/>
              <a:t>інфрачервоній</a:t>
            </a:r>
            <a:r>
              <a:rPr lang="ru-RU" sz="1000" dirty="0"/>
              <a:t> </a:t>
            </a:r>
            <a:r>
              <a:rPr lang="ru-RU" sz="1000" dirty="0" err="1"/>
              <a:t>області</a:t>
            </a:r>
            <a:r>
              <a:rPr lang="ru-RU" sz="1000" dirty="0"/>
              <a:t>. </a:t>
            </a:r>
            <a:r>
              <a:rPr lang="ru-RU" sz="1000" dirty="0" err="1"/>
              <a:t>Ці</a:t>
            </a:r>
            <a:r>
              <a:rPr lang="ru-RU" sz="1000" dirty="0"/>
              <a:t> </a:t>
            </a:r>
            <a:r>
              <a:rPr lang="ru-RU" sz="1000" dirty="0" err="1"/>
              <a:t>молекули</a:t>
            </a:r>
            <a:r>
              <a:rPr lang="ru-RU" sz="1000" dirty="0"/>
              <a:t> (</a:t>
            </a:r>
            <a:r>
              <a:rPr lang="en-US" sz="1000" dirty="0"/>
              <a:t>O2 </a:t>
            </a:r>
            <a:r>
              <a:rPr lang="ru-RU" sz="1000" dirty="0"/>
              <a:t>і </a:t>
            </a:r>
            <a:r>
              <a:rPr lang="en-US" sz="1000" dirty="0"/>
              <a:t>N2) </a:t>
            </a:r>
            <a:r>
              <a:rPr lang="ru-RU" sz="1000" dirty="0"/>
              <a:t>не </a:t>
            </a:r>
            <a:r>
              <a:rPr lang="ru-RU" sz="1000" dirty="0" err="1"/>
              <a:t>мають</a:t>
            </a:r>
            <a:r>
              <a:rPr lang="ru-RU" sz="1000" dirty="0"/>
              <a:t> </a:t>
            </a:r>
            <a:r>
              <a:rPr lang="ru-RU" sz="1000" dirty="0" err="1"/>
              <a:t>дипольних</a:t>
            </a:r>
            <a:r>
              <a:rPr lang="ru-RU" sz="1000" dirty="0"/>
              <a:t> </a:t>
            </a:r>
            <a:r>
              <a:rPr lang="ru-RU" sz="1000" dirty="0" err="1"/>
              <a:t>моментів</a:t>
            </a:r>
            <a:r>
              <a:rPr lang="ru-RU" sz="1000" dirty="0"/>
              <a:t> через свою </a:t>
            </a:r>
            <a:r>
              <a:rPr lang="ru-RU" sz="1000" dirty="0" err="1"/>
              <a:t>симетрію</a:t>
            </a:r>
            <a:r>
              <a:rPr lang="ru-RU" sz="1000" dirty="0"/>
              <a:t>, </a:t>
            </a:r>
            <a:r>
              <a:rPr lang="ru-RU" sz="1000" dirty="0" err="1"/>
              <a:t>тож</a:t>
            </a:r>
            <a:r>
              <a:rPr lang="ru-RU" sz="1000" dirty="0"/>
              <a:t> не </a:t>
            </a:r>
            <a:r>
              <a:rPr lang="ru-RU" sz="1000" dirty="0" err="1"/>
              <a:t>взаємодіють</a:t>
            </a:r>
            <a:r>
              <a:rPr lang="ru-RU" sz="1000" dirty="0"/>
              <a:t> </a:t>
            </a:r>
            <a:r>
              <a:rPr lang="ru-RU" sz="1000" dirty="0" err="1"/>
              <a:t>із</a:t>
            </a:r>
            <a:r>
              <a:rPr lang="ru-RU" sz="1000" dirty="0"/>
              <a:t> </a:t>
            </a:r>
            <a:r>
              <a:rPr lang="ru-RU" sz="1000" dirty="0" err="1"/>
              <a:t>електомагнітним</a:t>
            </a:r>
            <a:r>
              <a:rPr lang="ru-RU" sz="1000" dirty="0"/>
              <a:t> </a:t>
            </a:r>
            <a:r>
              <a:rPr lang="ru-RU" sz="1000" dirty="0" err="1"/>
              <a:t>випромінюванням</a:t>
            </a:r>
            <a:r>
              <a:rPr lang="ru-RU" sz="1000" dirty="0"/>
              <a:t>. </a:t>
            </a:r>
            <a:r>
              <a:rPr lang="ru-RU" sz="1000" dirty="0" err="1"/>
              <a:t>Найбільший</a:t>
            </a:r>
            <a:r>
              <a:rPr lang="ru-RU" sz="1000" dirty="0"/>
              <a:t> вклад у </a:t>
            </a:r>
            <a:r>
              <a:rPr lang="ru-RU" sz="1000" dirty="0" err="1"/>
              <a:t>парниковий</a:t>
            </a:r>
            <a:r>
              <a:rPr lang="ru-RU" sz="1000" dirty="0"/>
              <a:t> </a:t>
            </a:r>
            <a:r>
              <a:rPr lang="ru-RU" sz="1000" dirty="0" err="1"/>
              <a:t>ефект</a:t>
            </a:r>
            <a:r>
              <a:rPr lang="ru-RU" sz="1000" dirty="0"/>
              <a:t> </a:t>
            </a:r>
            <a:r>
              <a:rPr lang="ru-RU" sz="1000" dirty="0" err="1"/>
              <a:t>вносять</a:t>
            </a:r>
            <a:r>
              <a:rPr lang="ru-RU" sz="1000" dirty="0"/>
              <a:t> </a:t>
            </a:r>
            <a:r>
              <a:rPr lang="ru-RU" sz="1000" dirty="0" err="1"/>
              <a:t>молекули</a:t>
            </a:r>
            <a:r>
              <a:rPr lang="ru-RU" sz="1000" dirty="0"/>
              <a:t> води, яка </a:t>
            </a:r>
            <a:r>
              <a:rPr lang="ru-RU" sz="1000" dirty="0" err="1"/>
              <a:t>має</a:t>
            </a:r>
            <a:r>
              <a:rPr lang="ru-RU" sz="1000" dirty="0"/>
              <a:t> </a:t>
            </a:r>
            <a:r>
              <a:rPr lang="ru-RU" sz="1000" dirty="0" err="1"/>
              <a:t>дипольний</a:t>
            </a:r>
            <a:r>
              <a:rPr lang="ru-RU" sz="1000" dirty="0"/>
              <a:t> момент і </a:t>
            </a:r>
            <a:r>
              <a:rPr lang="ru-RU" sz="1000" dirty="0" err="1"/>
              <a:t>відповідні</a:t>
            </a:r>
            <a:r>
              <a:rPr lang="ru-RU" sz="1000" dirty="0"/>
              <a:t> </a:t>
            </a:r>
            <a:r>
              <a:rPr lang="ru-RU" sz="1000" dirty="0" err="1"/>
              <a:t>коливальні</a:t>
            </a:r>
            <a:r>
              <a:rPr lang="ru-RU" sz="1000" dirty="0"/>
              <a:t> й </a:t>
            </a:r>
            <a:r>
              <a:rPr lang="ru-RU" sz="1000" dirty="0" err="1"/>
              <a:t>обертальні</a:t>
            </a:r>
            <a:r>
              <a:rPr lang="ru-RU" sz="1000" dirty="0"/>
              <a:t> </a:t>
            </a:r>
            <a:r>
              <a:rPr lang="ru-RU" sz="1000" dirty="0" err="1"/>
              <a:t>моди</a:t>
            </a:r>
            <a:r>
              <a:rPr lang="ru-RU" sz="1000" dirty="0"/>
              <a:t> у </a:t>
            </a:r>
            <a:r>
              <a:rPr lang="ru-RU" sz="1000" dirty="0" err="1"/>
              <a:t>інфрачервоній</a:t>
            </a:r>
            <a:r>
              <a:rPr lang="ru-RU" sz="1000" dirty="0"/>
              <a:t> </a:t>
            </a:r>
            <a:r>
              <a:rPr lang="ru-RU" sz="1000" dirty="0" err="1"/>
              <a:t>області</a:t>
            </a:r>
            <a:r>
              <a:rPr lang="ru-RU" sz="1000" dirty="0"/>
              <a:t> спектру. </a:t>
            </a:r>
            <a:r>
              <a:rPr lang="ru-RU" sz="1000" dirty="0" err="1"/>
              <a:t>Молекули</a:t>
            </a:r>
            <a:r>
              <a:rPr lang="ru-RU" sz="1000" dirty="0"/>
              <a:t> </a:t>
            </a:r>
            <a:r>
              <a:rPr lang="en-US" sz="1000" dirty="0"/>
              <a:t>CO2 </a:t>
            </a:r>
            <a:r>
              <a:rPr lang="ru-RU" sz="1000" dirty="0"/>
              <a:t>не </a:t>
            </a:r>
            <a:r>
              <a:rPr lang="ru-RU" sz="1000" dirty="0" err="1"/>
              <a:t>мають</a:t>
            </a:r>
            <a:r>
              <a:rPr lang="ru-RU" sz="1000" dirty="0"/>
              <a:t> </a:t>
            </a:r>
            <a:r>
              <a:rPr lang="ru-RU" sz="1000" dirty="0" err="1"/>
              <a:t>власного</a:t>
            </a:r>
            <a:r>
              <a:rPr lang="ru-RU" sz="1000" dirty="0"/>
              <a:t> дипольного моменту, але в них </a:t>
            </a:r>
            <a:r>
              <a:rPr lang="ru-RU" sz="1000" dirty="0" err="1"/>
              <a:t>можуть</a:t>
            </a:r>
            <a:r>
              <a:rPr lang="ru-RU" sz="1000" dirty="0"/>
              <a:t> </a:t>
            </a:r>
            <a:r>
              <a:rPr lang="ru-RU" sz="1000" dirty="0" err="1"/>
              <a:t>збуджуватися</a:t>
            </a:r>
            <a:r>
              <a:rPr lang="ru-RU" sz="1000" dirty="0"/>
              <a:t> </a:t>
            </a:r>
            <a:r>
              <a:rPr lang="ru-RU" sz="1000" dirty="0" err="1"/>
              <a:t>нормальні</a:t>
            </a:r>
            <a:r>
              <a:rPr lang="ru-RU" sz="1000" dirty="0"/>
              <a:t> </a:t>
            </a:r>
            <a:r>
              <a:rPr lang="ru-RU" sz="1000" dirty="0" err="1"/>
              <a:t>коливання</a:t>
            </a:r>
            <a:r>
              <a:rPr lang="ru-RU" sz="1000" dirty="0"/>
              <a:t> </a:t>
            </a:r>
            <a:r>
              <a:rPr lang="ru-RU" sz="1000" dirty="0" err="1"/>
              <a:t>із</a:t>
            </a:r>
            <a:r>
              <a:rPr lang="ru-RU" sz="1000" dirty="0"/>
              <a:t> </a:t>
            </a:r>
            <a:r>
              <a:rPr lang="ru-RU" sz="1000" dirty="0" err="1"/>
              <a:t>дипольним</a:t>
            </a:r>
            <a:r>
              <a:rPr lang="ru-RU" sz="1000" dirty="0"/>
              <a:t> моментом, </a:t>
            </a:r>
            <a:r>
              <a:rPr lang="ru-RU" sz="1000" dirty="0" err="1"/>
              <a:t>тож</a:t>
            </a:r>
            <a:r>
              <a:rPr lang="ru-RU" sz="1000" dirty="0"/>
              <a:t> </a:t>
            </a:r>
            <a:r>
              <a:rPr lang="ru-RU" sz="1000" dirty="0" err="1"/>
              <a:t>вуглекислий</a:t>
            </a:r>
            <a:r>
              <a:rPr lang="ru-RU" sz="1000" dirty="0"/>
              <a:t> газ </a:t>
            </a:r>
            <a:r>
              <a:rPr lang="ru-RU" sz="1000" dirty="0" err="1"/>
              <a:t>належить</a:t>
            </a:r>
            <a:r>
              <a:rPr lang="ru-RU" sz="1000" dirty="0"/>
              <a:t> до </a:t>
            </a:r>
            <a:r>
              <a:rPr lang="ru-RU" sz="1000" dirty="0" err="1"/>
              <a:t>парникових</a:t>
            </a:r>
            <a:r>
              <a:rPr lang="ru-RU" sz="1000" dirty="0"/>
              <a:t>. </a:t>
            </a:r>
            <a:r>
              <a:rPr lang="ru-RU" sz="1000" dirty="0" err="1"/>
              <a:t>Інші</a:t>
            </a:r>
            <a:r>
              <a:rPr lang="ru-RU" sz="1000" dirty="0"/>
              <a:t> </a:t>
            </a:r>
            <a:r>
              <a:rPr lang="ru-RU" sz="1000" dirty="0" err="1"/>
              <a:t>парникові</a:t>
            </a:r>
            <a:r>
              <a:rPr lang="ru-RU" sz="1000" dirty="0"/>
              <a:t> гази </a:t>
            </a:r>
            <a:r>
              <a:rPr lang="ru-RU" sz="1000" dirty="0" err="1"/>
              <a:t>несуть</a:t>
            </a:r>
            <a:r>
              <a:rPr lang="ru-RU" sz="1000" dirty="0"/>
              <a:t> озон і метан, </a:t>
            </a:r>
            <a:r>
              <a:rPr lang="ru-RU" sz="1000" dirty="0" err="1"/>
              <a:t>яких</a:t>
            </a:r>
            <a:r>
              <a:rPr lang="ru-RU" sz="1000" dirty="0"/>
              <a:t> у </a:t>
            </a:r>
            <a:r>
              <a:rPr lang="ru-RU" sz="1000" dirty="0" err="1"/>
              <a:t>атмосфері</a:t>
            </a:r>
            <a:r>
              <a:rPr lang="ru-RU" sz="1000" dirty="0"/>
              <a:t> </a:t>
            </a:r>
            <a:r>
              <a:rPr lang="ru-RU" sz="1000" dirty="0" err="1"/>
              <a:t>ще</a:t>
            </a:r>
            <a:r>
              <a:rPr lang="ru-RU" sz="1000" dirty="0"/>
              <a:t> </a:t>
            </a:r>
            <a:r>
              <a:rPr lang="ru-RU" sz="1000" dirty="0" err="1"/>
              <a:t>менше</a:t>
            </a:r>
            <a:r>
              <a:rPr lang="ru-RU" sz="1000" dirty="0"/>
              <a:t>, </a:t>
            </a:r>
            <a:r>
              <a:rPr lang="ru-RU" sz="1000" dirty="0" err="1"/>
              <a:t>ніж</a:t>
            </a:r>
            <a:r>
              <a:rPr lang="ru-RU" sz="1000" dirty="0"/>
              <a:t> </a:t>
            </a:r>
            <a:r>
              <a:rPr lang="ru-RU" sz="1000" dirty="0" err="1"/>
              <a:t>вуглекислого</a:t>
            </a:r>
            <a:r>
              <a:rPr lang="ru-RU" sz="1000" dirty="0"/>
              <a:t> газу, але </a:t>
            </a:r>
            <a:r>
              <a:rPr lang="ru-RU" sz="1000" dirty="0" err="1"/>
              <a:t>їхня</a:t>
            </a:r>
            <a:r>
              <a:rPr lang="ru-RU" sz="1000" dirty="0"/>
              <a:t> </a:t>
            </a:r>
            <a:r>
              <a:rPr lang="ru-RU" sz="1000" dirty="0" err="1"/>
              <a:t>здатність</a:t>
            </a:r>
            <a:r>
              <a:rPr lang="ru-RU" sz="1000" dirty="0"/>
              <a:t> до </a:t>
            </a:r>
            <a:r>
              <a:rPr lang="ru-RU" sz="1000" dirty="0" err="1"/>
              <a:t>поглинання</a:t>
            </a:r>
            <a:r>
              <a:rPr lang="ru-RU" sz="1000" dirty="0"/>
              <a:t> </a:t>
            </a:r>
            <a:r>
              <a:rPr lang="ru-RU" sz="1000" dirty="0" err="1"/>
              <a:t>інфрачервоного</a:t>
            </a:r>
            <a:r>
              <a:rPr lang="ru-RU" sz="1000" dirty="0"/>
              <a:t> </a:t>
            </a:r>
            <a:r>
              <a:rPr lang="ru-RU" sz="1000" dirty="0" err="1"/>
              <a:t>проміння</a:t>
            </a:r>
            <a:r>
              <a:rPr lang="ru-RU" sz="1000" dirty="0"/>
              <a:t> велика.</a:t>
            </a: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39752" y="3789040"/>
            <a:ext cx="3888432" cy="2592288"/>
          </a:xfrm>
        </p:spPr>
      </p:pic>
    </p:spTree>
    <p:extLst>
      <p:ext uri="{BB962C8B-B14F-4D97-AF65-F5344CB8AC3E}">
        <p14:creationId xmlns:p14="http://schemas.microsoft.com/office/powerpoint/2010/main" val="1504398147"/>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8645" y="764705"/>
            <a:ext cx="6637468" cy="982614"/>
          </a:xfrm>
        </p:spPr>
        <p:txBody>
          <a:bodyPr/>
          <a:lstStyle/>
          <a:p>
            <a:r>
              <a:rPr lang="ru-RU" dirty="0" err="1"/>
              <a:t>Глобальне</a:t>
            </a:r>
            <a:r>
              <a:rPr lang="ru-RU" dirty="0"/>
              <a:t> </a:t>
            </a:r>
            <a:r>
              <a:rPr lang="ru-RU" dirty="0" err="1"/>
              <a:t>потепління</a:t>
            </a:r>
            <a:endParaRPr lang="ru-RU" dirty="0"/>
          </a:p>
        </p:txBody>
      </p:sp>
      <p:sp>
        <p:nvSpPr>
          <p:cNvPr id="3" name="Текст 2"/>
          <p:cNvSpPr>
            <a:spLocks noGrp="1"/>
          </p:cNvSpPr>
          <p:nvPr>
            <p:ph type="body" idx="1"/>
          </p:nvPr>
        </p:nvSpPr>
        <p:spPr>
          <a:xfrm>
            <a:off x="1258645" y="2636912"/>
            <a:ext cx="6637467" cy="3150701"/>
          </a:xfrm>
        </p:spPr>
        <p:txBody>
          <a:bodyPr>
            <a:normAutofit fontScale="85000" lnSpcReduction="20000"/>
          </a:bodyPr>
          <a:lstStyle/>
          <a:p>
            <a:r>
              <a:rPr lang="ru-RU" dirty="0">
                <a:solidFill>
                  <a:srgbClr val="92D050"/>
                </a:solidFill>
              </a:rPr>
              <a:t>У наш час </a:t>
            </a:r>
            <a:r>
              <a:rPr lang="ru-RU" dirty="0" err="1">
                <a:solidFill>
                  <a:srgbClr val="92D050"/>
                </a:solidFill>
              </a:rPr>
              <a:t>велике</a:t>
            </a:r>
            <a:r>
              <a:rPr lang="ru-RU" dirty="0">
                <a:solidFill>
                  <a:srgbClr val="92D050"/>
                </a:solidFill>
              </a:rPr>
              <a:t> </a:t>
            </a:r>
            <a:r>
              <a:rPr lang="ru-RU" dirty="0" err="1">
                <a:solidFill>
                  <a:srgbClr val="92D050"/>
                </a:solidFill>
              </a:rPr>
              <a:t>занепокоєння</a:t>
            </a:r>
            <a:r>
              <a:rPr lang="ru-RU" dirty="0">
                <a:solidFill>
                  <a:srgbClr val="92D050"/>
                </a:solidFill>
              </a:rPr>
              <a:t> </a:t>
            </a:r>
            <a:r>
              <a:rPr lang="ru-RU" dirty="0" err="1">
                <a:solidFill>
                  <a:srgbClr val="92D050"/>
                </a:solidFill>
              </a:rPr>
              <a:t>викликає</a:t>
            </a:r>
            <a:r>
              <a:rPr lang="ru-RU" dirty="0">
                <a:solidFill>
                  <a:srgbClr val="92D050"/>
                </a:solidFill>
              </a:rPr>
              <a:t> </a:t>
            </a:r>
            <a:r>
              <a:rPr lang="ru-RU" dirty="0" err="1">
                <a:solidFill>
                  <a:srgbClr val="92D050"/>
                </a:solidFill>
              </a:rPr>
              <a:t>можливість</a:t>
            </a:r>
            <a:r>
              <a:rPr lang="ru-RU" dirty="0">
                <a:solidFill>
                  <a:srgbClr val="92D050"/>
                </a:solidFill>
              </a:rPr>
              <a:t> того, </a:t>
            </a:r>
            <a:r>
              <a:rPr lang="ru-RU" dirty="0" err="1">
                <a:solidFill>
                  <a:srgbClr val="92D050"/>
                </a:solidFill>
              </a:rPr>
              <a:t>що</a:t>
            </a:r>
            <a:r>
              <a:rPr lang="ru-RU" dirty="0">
                <a:solidFill>
                  <a:srgbClr val="92D050"/>
                </a:solidFill>
              </a:rPr>
              <a:t> </a:t>
            </a:r>
            <a:r>
              <a:rPr lang="ru-RU" dirty="0" err="1">
                <a:solidFill>
                  <a:srgbClr val="92D050"/>
                </a:solidFill>
              </a:rPr>
              <a:t>внаслідок</a:t>
            </a:r>
            <a:r>
              <a:rPr lang="ru-RU" dirty="0">
                <a:solidFill>
                  <a:srgbClr val="92D050"/>
                </a:solidFill>
              </a:rPr>
              <a:t> </a:t>
            </a:r>
            <a:r>
              <a:rPr lang="ru-RU" dirty="0" err="1">
                <a:solidFill>
                  <a:srgbClr val="92D050"/>
                </a:solidFill>
              </a:rPr>
              <a:t>людської</a:t>
            </a:r>
            <a:r>
              <a:rPr lang="ru-RU" dirty="0">
                <a:solidFill>
                  <a:srgbClr val="92D050"/>
                </a:solidFill>
              </a:rPr>
              <a:t> </a:t>
            </a:r>
            <a:r>
              <a:rPr lang="ru-RU" dirty="0" err="1">
                <a:solidFill>
                  <a:srgbClr val="92D050"/>
                </a:solidFill>
              </a:rPr>
              <a:t>діяльності</a:t>
            </a:r>
            <a:r>
              <a:rPr lang="ru-RU" dirty="0">
                <a:solidFill>
                  <a:srgbClr val="92D050"/>
                </a:solidFill>
              </a:rPr>
              <a:t> </a:t>
            </a:r>
            <a:r>
              <a:rPr lang="ru-RU" dirty="0" err="1">
                <a:solidFill>
                  <a:srgbClr val="92D050"/>
                </a:solidFill>
              </a:rPr>
              <a:t>парниковий</a:t>
            </a:r>
            <a:r>
              <a:rPr lang="ru-RU" dirty="0">
                <a:solidFill>
                  <a:srgbClr val="92D050"/>
                </a:solidFill>
              </a:rPr>
              <a:t> </a:t>
            </a:r>
            <a:r>
              <a:rPr lang="ru-RU" dirty="0" err="1">
                <a:solidFill>
                  <a:srgbClr val="92D050"/>
                </a:solidFill>
              </a:rPr>
              <a:t>ефект</a:t>
            </a:r>
            <a:r>
              <a:rPr lang="ru-RU" dirty="0">
                <a:solidFill>
                  <a:srgbClr val="92D050"/>
                </a:solidFill>
              </a:rPr>
              <a:t> </a:t>
            </a:r>
            <a:r>
              <a:rPr lang="ru-RU" dirty="0" err="1">
                <a:solidFill>
                  <a:srgbClr val="92D050"/>
                </a:solidFill>
              </a:rPr>
              <a:t>може</a:t>
            </a:r>
            <a:r>
              <a:rPr lang="ru-RU" dirty="0">
                <a:solidFill>
                  <a:srgbClr val="92D050"/>
                </a:solidFill>
              </a:rPr>
              <a:t> сильно </a:t>
            </a:r>
            <a:r>
              <a:rPr lang="ru-RU" dirty="0" err="1">
                <a:solidFill>
                  <a:srgbClr val="92D050"/>
                </a:solidFill>
              </a:rPr>
              <a:t>збільшитися</a:t>
            </a:r>
            <a:r>
              <a:rPr lang="ru-RU" dirty="0">
                <a:solidFill>
                  <a:srgbClr val="92D050"/>
                </a:solidFill>
              </a:rPr>
              <a:t> й </a:t>
            </a:r>
            <a:r>
              <a:rPr lang="ru-RU" dirty="0" err="1">
                <a:solidFill>
                  <a:srgbClr val="92D050"/>
                </a:solidFill>
              </a:rPr>
              <a:t>призвести</a:t>
            </a:r>
            <a:r>
              <a:rPr lang="ru-RU" dirty="0">
                <a:solidFill>
                  <a:srgbClr val="92D050"/>
                </a:solidFill>
              </a:rPr>
              <a:t> до глобального </a:t>
            </a:r>
            <a:r>
              <a:rPr lang="ru-RU" dirty="0" err="1">
                <a:solidFill>
                  <a:srgbClr val="92D050"/>
                </a:solidFill>
              </a:rPr>
              <a:t>потепління</a:t>
            </a:r>
            <a:r>
              <a:rPr lang="ru-RU" dirty="0">
                <a:solidFill>
                  <a:srgbClr val="92D050"/>
                </a:solidFill>
              </a:rPr>
              <a:t>. </a:t>
            </a:r>
            <a:r>
              <a:rPr lang="ru-RU" dirty="0" err="1">
                <a:solidFill>
                  <a:srgbClr val="92D050"/>
                </a:solidFill>
              </a:rPr>
              <a:t>Основними</a:t>
            </a:r>
            <a:r>
              <a:rPr lang="ru-RU" dirty="0">
                <a:solidFill>
                  <a:srgbClr val="92D050"/>
                </a:solidFill>
              </a:rPr>
              <a:t> газами, </a:t>
            </a:r>
            <a:r>
              <a:rPr lang="ru-RU" dirty="0" err="1">
                <a:solidFill>
                  <a:srgbClr val="92D050"/>
                </a:solidFill>
              </a:rPr>
              <a:t>що</a:t>
            </a:r>
            <a:r>
              <a:rPr lang="ru-RU" dirty="0">
                <a:solidFill>
                  <a:srgbClr val="92D050"/>
                </a:solidFill>
              </a:rPr>
              <a:t> </a:t>
            </a:r>
            <a:r>
              <a:rPr lang="ru-RU" dirty="0" err="1">
                <a:solidFill>
                  <a:srgbClr val="92D050"/>
                </a:solidFill>
              </a:rPr>
              <a:t>забруднюють</a:t>
            </a:r>
            <a:r>
              <a:rPr lang="ru-RU" dirty="0">
                <a:solidFill>
                  <a:srgbClr val="92D050"/>
                </a:solidFill>
              </a:rPr>
              <a:t> атмосферу, є вода, </a:t>
            </a:r>
            <a:r>
              <a:rPr lang="ru-RU" dirty="0" err="1">
                <a:solidFill>
                  <a:srgbClr val="92D050"/>
                </a:solidFill>
              </a:rPr>
              <a:t>двоокис</a:t>
            </a:r>
            <a:r>
              <a:rPr lang="ru-RU" dirty="0">
                <a:solidFill>
                  <a:srgbClr val="92D050"/>
                </a:solidFill>
              </a:rPr>
              <a:t> </a:t>
            </a:r>
            <a:r>
              <a:rPr lang="ru-RU" dirty="0" err="1">
                <a:solidFill>
                  <a:srgbClr val="92D050"/>
                </a:solidFill>
              </a:rPr>
              <a:t>вуглецю</a:t>
            </a:r>
            <a:r>
              <a:rPr lang="ru-RU" dirty="0">
                <a:solidFill>
                  <a:srgbClr val="92D050"/>
                </a:solidFill>
              </a:rPr>
              <a:t>, метан і </a:t>
            </a:r>
            <a:r>
              <a:rPr lang="ru-RU" dirty="0" err="1">
                <a:solidFill>
                  <a:srgbClr val="92D050"/>
                </a:solidFill>
              </a:rPr>
              <a:t>хлорфторвуглеці</a:t>
            </a:r>
            <a:r>
              <a:rPr lang="ru-RU" dirty="0">
                <a:solidFill>
                  <a:srgbClr val="92D050"/>
                </a:solidFill>
              </a:rPr>
              <a:t>. У </a:t>
            </a:r>
            <a:r>
              <a:rPr lang="ru-RU" dirty="0" err="1">
                <a:solidFill>
                  <a:srgbClr val="92D050"/>
                </a:solidFill>
              </a:rPr>
              <a:t>результаті</a:t>
            </a:r>
            <a:r>
              <a:rPr lang="ru-RU" dirty="0">
                <a:solidFill>
                  <a:srgbClr val="92D050"/>
                </a:solidFill>
              </a:rPr>
              <a:t> </a:t>
            </a:r>
            <a:r>
              <a:rPr lang="ru-RU" dirty="0" err="1">
                <a:solidFill>
                  <a:srgbClr val="92D050"/>
                </a:solidFill>
              </a:rPr>
              <a:t>спалювання</a:t>
            </a:r>
            <a:r>
              <a:rPr lang="ru-RU" dirty="0">
                <a:solidFill>
                  <a:srgbClr val="92D050"/>
                </a:solidFill>
              </a:rPr>
              <a:t> </a:t>
            </a:r>
            <a:r>
              <a:rPr lang="ru-RU" dirty="0" err="1">
                <a:solidFill>
                  <a:srgbClr val="92D050"/>
                </a:solidFill>
              </a:rPr>
              <a:t>викопного</a:t>
            </a:r>
            <a:r>
              <a:rPr lang="ru-RU" dirty="0">
                <a:solidFill>
                  <a:srgbClr val="92D050"/>
                </a:solidFill>
              </a:rPr>
              <a:t> </a:t>
            </a:r>
            <a:r>
              <a:rPr lang="ru-RU" dirty="0" err="1">
                <a:solidFill>
                  <a:srgbClr val="92D050"/>
                </a:solidFill>
              </a:rPr>
              <a:t>палива</a:t>
            </a:r>
            <a:r>
              <a:rPr lang="ru-RU" dirty="0">
                <a:solidFill>
                  <a:srgbClr val="92D050"/>
                </a:solidFill>
              </a:rPr>
              <a:t> і </a:t>
            </a:r>
            <a:r>
              <a:rPr lang="ru-RU" dirty="0" err="1">
                <a:solidFill>
                  <a:srgbClr val="92D050"/>
                </a:solidFill>
              </a:rPr>
              <a:t>лісових</a:t>
            </a:r>
            <a:r>
              <a:rPr lang="ru-RU" dirty="0">
                <a:solidFill>
                  <a:srgbClr val="92D050"/>
                </a:solidFill>
              </a:rPr>
              <a:t> </a:t>
            </a:r>
            <a:r>
              <a:rPr lang="ru-RU" dirty="0" err="1">
                <a:solidFill>
                  <a:srgbClr val="92D050"/>
                </a:solidFill>
              </a:rPr>
              <a:t>пожеж</a:t>
            </a:r>
            <a:r>
              <a:rPr lang="ru-RU" dirty="0">
                <a:solidFill>
                  <a:srgbClr val="92D050"/>
                </a:solidFill>
              </a:rPr>
              <a:t> </a:t>
            </a:r>
            <a:r>
              <a:rPr lang="ru-RU" dirty="0" err="1">
                <a:solidFill>
                  <a:srgbClr val="92D050"/>
                </a:solidFill>
              </a:rPr>
              <a:t>створюється</a:t>
            </a:r>
            <a:r>
              <a:rPr lang="ru-RU" dirty="0">
                <a:solidFill>
                  <a:srgbClr val="92D050"/>
                </a:solidFill>
              </a:rPr>
              <a:t> велика </a:t>
            </a:r>
            <a:r>
              <a:rPr lang="ru-RU" dirty="0" err="1">
                <a:solidFill>
                  <a:srgbClr val="92D050"/>
                </a:solidFill>
              </a:rPr>
              <a:t>кількість</a:t>
            </a:r>
            <a:r>
              <a:rPr lang="ru-RU" dirty="0">
                <a:solidFill>
                  <a:srgbClr val="92D050"/>
                </a:solidFill>
              </a:rPr>
              <a:t> </a:t>
            </a:r>
            <a:r>
              <a:rPr lang="ru-RU" dirty="0" err="1">
                <a:solidFill>
                  <a:srgbClr val="92D050"/>
                </a:solidFill>
              </a:rPr>
              <a:t>двоокису</a:t>
            </a:r>
            <a:r>
              <a:rPr lang="ru-RU" dirty="0">
                <a:solidFill>
                  <a:srgbClr val="92D050"/>
                </a:solidFill>
              </a:rPr>
              <a:t> </a:t>
            </a:r>
            <a:r>
              <a:rPr lang="ru-RU" dirty="0" err="1">
                <a:solidFill>
                  <a:srgbClr val="92D050"/>
                </a:solidFill>
              </a:rPr>
              <a:t>вуглецю</a:t>
            </a:r>
            <a:r>
              <a:rPr lang="ru-RU" dirty="0">
                <a:solidFill>
                  <a:srgbClr val="92D050"/>
                </a:solidFill>
              </a:rPr>
              <a:t>, метан є </a:t>
            </a:r>
            <a:r>
              <a:rPr lang="ru-RU" dirty="0" err="1">
                <a:solidFill>
                  <a:srgbClr val="92D050"/>
                </a:solidFill>
              </a:rPr>
              <a:t>супутнім</a:t>
            </a:r>
            <a:r>
              <a:rPr lang="ru-RU" dirty="0">
                <a:solidFill>
                  <a:srgbClr val="92D050"/>
                </a:solidFill>
              </a:rPr>
              <a:t> продуктом </a:t>
            </a:r>
            <a:r>
              <a:rPr lang="ru-RU" dirty="0" err="1">
                <a:solidFill>
                  <a:srgbClr val="92D050"/>
                </a:solidFill>
              </a:rPr>
              <a:t>сільського</a:t>
            </a:r>
            <a:r>
              <a:rPr lang="ru-RU" dirty="0">
                <a:solidFill>
                  <a:srgbClr val="92D050"/>
                </a:solidFill>
              </a:rPr>
              <a:t> </a:t>
            </a:r>
            <a:r>
              <a:rPr lang="ru-RU" dirty="0" err="1">
                <a:solidFill>
                  <a:srgbClr val="92D050"/>
                </a:solidFill>
              </a:rPr>
              <a:t>господарства</a:t>
            </a:r>
            <a:r>
              <a:rPr lang="ru-RU" dirty="0">
                <a:solidFill>
                  <a:srgbClr val="92D050"/>
                </a:solidFill>
              </a:rPr>
              <a:t> (рис, худоба, </a:t>
            </a:r>
            <a:r>
              <a:rPr lang="ru-RU" dirty="0" err="1">
                <a:solidFill>
                  <a:srgbClr val="92D050"/>
                </a:solidFill>
              </a:rPr>
              <a:t>вівці</a:t>
            </a:r>
            <a:r>
              <a:rPr lang="ru-RU" dirty="0">
                <a:solidFill>
                  <a:srgbClr val="92D050"/>
                </a:solidFill>
              </a:rPr>
              <a:t>). </a:t>
            </a:r>
            <a:r>
              <a:rPr lang="ru-RU" dirty="0" err="1">
                <a:solidFill>
                  <a:srgbClr val="92D050"/>
                </a:solidFill>
              </a:rPr>
              <a:t>Випари</a:t>
            </a:r>
            <a:r>
              <a:rPr lang="ru-RU" dirty="0">
                <a:solidFill>
                  <a:srgbClr val="92D050"/>
                </a:solidFill>
              </a:rPr>
              <a:t> води </a:t>
            </a:r>
            <a:r>
              <a:rPr lang="ru-RU" dirty="0" err="1">
                <a:solidFill>
                  <a:srgbClr val="92D050"/>
                </a:solidFill>
              </a:rPr>
              <a:t>також</a:t>
            </a:r>
            <a:r>
              <a:rPr lang="ru-RU" dirty="0">
                <a:solidFill>
                  <a:srgbClr val="92D050"/>
                </a:solidFill>
              </a:rPr>
              <a:t> є </a:t>
            </a:r>
            <a:r>
              <a:rPr lang="ru-RU" dirty="0" err="1">
                <a:solidFill>
                  <a:srgbClr val="92D050"/>
                </a:solidFill>
              </a:rPr>
              <a:t>перешкодою</a:t>
            </a:r>
            <a:r>
              <a:rPr lang="ru-RU" dirty="0">
                <a:solidFill>
                  <a:srgbClr val="92D050"/>
                </a:solidFill>
              </a:rPr>
              <a:t> для </a:t>
            </a:r>
            <a:r>
              <a:rPr lang="ru-RU" dirty="0" err="1">
                <a:solidFill>
                  <a:srgbClr val="92D050"/>
                </a:solidFill>
              </a:rPr>
              <a:t>відбитих</a:t>
            </a:r>
            <a:r>
              <a:rPr lang="ru-RU" dirty="0">
                <a:solidFill>
                  <a:srgbClr val="92D050"/>
                </a:solidFill>
              </a:rPr>
              <a:t> </a:t>
            </a:r>
            <a:r>
              <a:rPr lang="ru-RU" dirty="0" err="1">
                <a:solidFill>
                  <a:srgbClr val="92D050"/>
                </a:solidFill>
              </a:rPr>
              <a:t>сонячних</a:t>
            </a:r>
            <a:r>
              <a:rPr lang="ru-RU" dirty="0">
                <a:solidFill>
                  <a:srgbClr val="92D050"/>
                </a:solidFill>
              </a:rPr>
              <a:t> </a:t>
            </a:r>
            <a:r>
              <a:rPr lang="ru-RU" dirty="0" err="1">
                <a:solidFill>
                  <a:srgbClr val="92D050"/>
                </a:solidFill>
              </a:rPr>
              <a:t>променів</a:t>
            </a:r>
            <a:r>
              <a:rPr lang="ru-RU" dirty="0">
                <a:solidFill>
                  <a:srgbClr val="92D050"/>
                </a:solidFill>
              </a:rPr>
              <a:t>. </a:t>
            </a:r>
            <a:r>
              <a:rPr lang="ru-RU" dirty="0" err="1">
                <a:solidFill>
                  <a:srgbClr val="92D050"/>
                </a:solidFill>
              </a:rPr>
              <a:t>Програма</a:t>
            </a:r>
            <a:r>
              <a:rPr lang="ru-RU" dirty="0">
                <a:solidFill>
                  <a:srgbClr val="92D050"/>
                </a:solidFill>
              </a:rPr>
              <a:t> ООН по </a:t>
            </a:r>
            <a:r>
              <a:rPr lang="ru-RU" dirty="0" err="1">
                <a:solidFill>
                  <a:srgbClr val="92D050"/>
                </a:solidFill>
              </a:rPr>
              <a:t>навколишньому</a:t>
            </a:r>
            <a:r>
              <a:rPr lang="ru-RU" dirty="0">
                <a:solidFill>
                  <a:srgbClr val="92D050"/>
                </a:solidFill>
              </a:rPr>
              <a:t> </a:t>
            </a:r>
            <a:r>
              <a:rPr lang="ru-RU" dirty="0" err="1">
                <a:solidFill>
                  <a:srgbClr val="92D050"/>
                </a:solidFill>
              </a:rPr>
              <a:t>середовищу</a:t>
            </a:r>
            <a:r>
              <a:rPr lang="ru-RU" dirty="0">
                <a:solidFill>
                  <a:srgbClr val="92D050"/>
                </a:solidFill>
              </a:rPr>
              <a:t> </a:t>
            </a:r>
            <a:r>
              <a:rPr lang="ru-RU" dirty="0" err="1">
                <a:solidFill>
                  <a:srgbClr val="92D050"/>
                </a:solidFill>
              </a:rPr>
              <a:t>прогнозує</a:t>
            </a:r>
            <a:r>
              <a:rPr lang="ru-RU" dirty="0">
                <a:solidFill>
                  <a:srgbClr val="92D050"/>
                </a:solidFill>
              </a:rPr>
              <a:t>, </a:t>
            </a:r>
            <a:r>
              <a:rPr lang="ru-RU" dirty="0" err="1">
                <a:solidFill>
                  <a:srgbClr val="92D050"/>
                </a:solidFill>
              </a:rPr>
              <a:t>що</a:t>
            </a:r>
            <a:r>
              <a:rPr lang="ru-RU" dirty="0">
                <a:solidFill>
                  <a:srgbClr val="92D050"/>
                </a:solidFill>
              </a:rPr>
              <a:t> </a:t>
            </a:r>
            <a:r>
              <a:rPr lang="ru-RU" dirty="0" err="1">
                <a:solidFill>
                  <a:srgbClr val="92D050"/>
                </a:solidFill>
              </a:rPr>
              <a:t>підвищення</a:t>
            </a:r>
            <a:r>
              <a:rPr lang="ru-RU" dirty="0">
                <a:solidFill>
                  <a:srgbClr val="92D050"/>
                </a:solidFill>
              </a:rPr>
              <a:t> </a:t>
            </a:r>
            <a:r>
              <a:rPr lang="ru-RU" dirty="0" err="1">
                <a:solidFill>
                  <a:srgbClr val="92D050"/>
                </a:solidFill>
              </a:rPr>
              <a:t>середньої</a:t>
            </a:r>
            <a:r>
              <a:rPr lang="ru-RU" dirty="0">
                <a:solidFill>
                  <a:srgbClr val="92D050"/>
                </a:solidFill>
              </a:rPr>
              <a:t> </a:t>
            </a:r>
            <a:r>
              <a:rPr lang="ru-RU" dirty="0" err="1">
                <a:solidFill>
                  <a:srgbClr val="92D050"/>
                </a:solidFill>
              </a:rPr>
              <a:t>температури</a:t>
            </a:r>
            <a:r>
              <a:rPr lang="ru-RU" dirty="0">
                <a:solidFill>
                  <a:srgbClr val="92D050"/>
                </a:solidFill>
              </a:rPr>
              <a:t> </a:t>
            </a:r>
            <a:r>
              <a:rPr lang="ru-RU" dirty="0" err="1">
                <a:solidFill>
                  <a:srgbClr val="92D050"/>
                </a:solidFill>
              </a:rPr>
              <a:t>Землі</a:t>
            </a:r>
            <a:r>
              <a:rPr lang="ru-RU" dirty="0">
                <a:solidFill>
                  <a:srgbClr val="92D050"/>
                </a:solidFill>
              </a:rPr>
              <a:t> на 1,5°С, </a:t>
            </a:r>
            <a:r>
              <a:rPr lang="ru-RU" dirty="0" err="1">
                <a:solidFill>
                  <a:srgbClr val="92D050"/>
                </a:solidFill>
              </a:rPr>
              <a:t>можливе</a:t>
            </a:r>
            <a:r>
              <a:rPr lang="ru-RU" dirty="0">
                <a:solidFill>
                  <a:srgbClr val="92D050"/>
                </a:solidFill>
              </a:rPr>
              <a:t> до 2025 року, </a:t>
            </a:r>
            <a:r>
              <a:rPr lang="ru-RU" dirty="0" err="1">
                <a:solidFill>
                  <a:srgbClr val="92D050"/>
                </a:solidFill>
              </a:rPr>
              <a:t>викличе</a:t>
            </a:r>
            <a:r>
              <a:rPr lang="ru-RU" dirty="0">
                <a:solidFill>
                  <a:srgbClr val="92D050"/>
                </a:solidFill>
              </a:rPr>
              <a:t> </a:t>
            </a:r>
            <a:r>
              <a:rPr lang="ru-RU" dirty="0" err="1">
                <a:solidFill>
                  <a:srgbClr val="92D050"/>
                </a:solidFill>
              </a:rPr>
              <a:t>підняття</a:t>
            </a:r>
            <a:r>
              <a:rPr lang="ru-RU" dirty="0">
                <a:solidFill>
                  <a:srgbClr val="92D050"/>
                </a:solidFill>
              </a:rPr>
              <a:t> </a:t>
            </a:r>
            <a:r>
              <a:rPr lang="ru-RU" dirty="0" err="1">
                <a:solidFill>
                  <a:srgbClr val="92D050"/>
                </a:solidFill>
              </a:rPr>
              <a:t>рівня</a:t>
            </a:r>
            <a:r>
              <a:rPr lang="ru-RU" dirty="0">
                <a:solidFill>
                  <a:srgbClr val="92D050"/>
                </a:solidFill>
              </a:rPr>
              <a:t> </a:t>
            </a:r>
            <a:r>
              <a:rPr lang="ru-RU" dirty="0" err="1">
                <a:solidFill>
                  <a:srgbClr val="92D050"/>
                </a:solidFill>
              </a:rPr>
              <a:t>світового</a:t>
            </a:r>
            <a:r>
              <a:rPr lang="ru-RU" dirty="0">
                <a:solidFill>
                  <a:srgbClr val="92D050"/>
                </a:solidFill>
              </a:rPr>
              <a:t> океану через </a:t>
            </a:r>
            <a:r>
              <a:rPr lang="ru-RU" dirty="0" err="1">
                <a:solidFill>
                  <a:srgbClr val="92D050"/>
                </a:solidFill>
              </a:rPr>
              <a:t>танення</a:t>
            </a:r>
            <a:r>
              <a:rPr lang="ru-RU" dirty="0">
                <a:solidFill>
                  <a:srgbClr val="92D050"/>
                </a:solidFill>
              </a:rPr>
              <a:t> </a:t>
            </a:r>
            <a:r>
              <a:rPr lang="ru-RU" dirty="0" err="1">
                <a:solidFill>
                  <a:srgbClr val="92D050"/>
                </a:solidFill>
              </a:rPr>
              <a:t>льоду</a:t>
            </a:r>
            <a:r>
              <a:rPr lang="ru-RU" dirty="0">
                <a:solidFill>
                  <a:srgbClr val="92D050"/>
                </a:solidFill>
              </a:rPr>
              <a:t> </a:t>
            </a:r>
            <a:r>
              <a:rPr lang="ru-RU" dirty="0" err="1">
                <a:solidFill>
                  <a:srgbClr val="92D050"/>
                </a:solidFill>
              </a:rPr>
              <a:t>біля</a:t>
            </a:r>
            <a:r>
              <a:rPr lang="ru-RU" dirty="0">
                <a:solidFill>
                  <a:srgbClr val="92D050"/>
                </a:solidFill>
              </a:rPr>
              <a:t> </a:t>
            </a:r>
            <a:r>
              <a:rPr lang="ru-RU" dirty="0" err="1">
                <a:solidFill>
                  <a:srgbClr val="92D050"/>
                </a:solidFill>
              </a:rPr>
              <a:t>полюсів</a:t>
            </a:r>
            <a:r>
              <a:rPr lang="ru-RU" dirty="0">
                <a:solidFill>
                  <a:srgbClr val="92D050"/>
                </a:solidFill>
              </a:rPr>
              <a:t> на 25 см.</a:t>
            </a:r>
          </a:p>
        </p:txBody>
      </p:sp>
    </p:spTree>
    <p:extLst>
      <p:ext uri="{BB962C8B-B14F-4D97-AF65-F5344CB8AC3E}">
        <p14:creationId xmlns:p14="http://schemas.microsoft.com/office/powerpoint/2010/main" val="1442378296"/>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ПАРНИКОВІ ГАЗИ</a:t>
            </a: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3608" y="2324100"/>
            <a:ext cx="6912767" cy="3841204"/>
          </a:xfrm>
        </p:spPr>
      </p:pic>
    </p:spTree>
    <p:extLst>
      <p:ext uri="{BB962C8B-B14F-4D97-AF65-F5344CB8AC3E}">
        <p14:creationId xmlns:p14="http://schemas.microsoft.com/office/powerpoint/2010/main" val="2747281267"/>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620688"/>
            <a:ext cx="8064896" cy="5544616"/>
          </a:xfrm>
        </p:spPr>
        <p:txBody>
          <a:bodyPr>
            <a:noAutofit/>
          </a:bodyPr>
          <a:lstStyle/>
          <a:p>
            <a:r>
              <a:rPr lang="ru-RU" sz="1200" dirty="0"/>
              <a:t>Гази, </a:t>
            </a:r>
            <a:r>
              <a:rPr lang="ru-RU" sz="1200" dirty="0" err="1"/>
              <a:t>що</a:t>
            </a:r>
            <a:r>
              <a:rPr lang="ru-RU" sz="1200" dirty="0"/>
              <a:t> </a:t>
            </a:r>
            <a:r>
              <a:rPr lang="ru-RU" sz="1200" dirty="0" err="1"/>
              <a:t>затримують</a:t>
            </a:r>
            <a:r>
              <a:rPr lang="ru-RU" sz="1200" dirty="0"/>
              <a:t> </a:t>
            </a:r>
            <a:r>
              <a:rPr lang="ru-RU" sz="1200" dirty="0" err="1"/>
              <a:t>теплове</a:t>
            </a:r>
            <a:r>
              <a:rPr lang="ru-RU" sz="1200" dirty="0"/>
              <a:t> </a:t>
            </a:r>
            <a:r>
              <a:rPr lang="ru-RU" sz="1200" dirty="0" err="1"/>
              <a:t>випромінювання</a:t>
            </a:r>
            <a:r>
              <a:rPr lang="ru-RU" sz="1200" dirty="0"/>
              <a:t> і </a:t>
            </a:r>
            <a:r>
              <a:rPr lang="ru-RU" sz="1200" dirty="0" err="1"/>
              <a:t>перешкоджають</a:t>
            </a:r>
            <a:r>
              <a:rPr lang="ru-RU" sz="1200" dirty="0"/>
              <a:t> </a:t>
            </a:r>
            <a:r>
              <a:rPr lang="ru-RU" sz="1200" dirty="0" err="1"/>
              <a:t>витіканню</a:t>
            </a:r>
            <a:r>
              <a:rPr lang="ru-RU" sz="1200" dirty="0"/>
              <a:t> тепла в </a:t>
            </a:r>
            <a:r>
              <a:rPr lang="ru-RU" sz="1200" dirty="0" err="1"/>
              <a:t>космічний</a:t>
            </a:r>
            <a:r>
              <a:rPr lang="ru-RU" sz="1200" dirty="0"/>
              <a:t> </a:t>
            </a:r>
            <a:r>
              <a:rPr lang="ru-RU" sz="1200" dirty="0" err="1"/>
              <a:t>простір</a:t>
            </a:r>
            <a:r>
              <a:rPr lang="ru-RU" sz="1200" dirty="0"/>
              <a:t>, </a:t>
            </a:r>
            <a:r>
              <a:rPr lang="ru-RU" sz="1200" dirty="0" err="1"/>
              <a:t>називаються</a:t>
            </a:r>
            <a:r>
              <a:rPr lang="ru-RU" sz="1200" dirty="0"/>
              <a:t> </a:t>
            </a:r>
            <a:r>
              <a:rPr lang="ru-RU" sz="1200" dirty="0" err="1"/>
              <a:t>парниковими</a:t>
            </a:r>
            <a:r>
              <a:rPr lang="ru-RU" sz="1200" dirty="0"/>
              <a:t> газами. </a:t>
            </a:r>
            <a:br>
              <a:rPr lang="ru-RU" sz="1200" dirty="0"/>
            </a:br>
            <a:r>
              <a:rPr lang="ru-RU" sz="1200" dirty="0"/>
              <a:t/>
            </a:r>
            <a:br>
              <a:rPr lang="ru-RU" sz="1200" dirty="0"/>
            </a:br>
            <a:r>
              <a:rPr lang="ru-RU" sz="1200" dirty="0" err="1"/>
              <a:t>Завдяки</a:t>
            </a:r>
            <a:r>
              <a:rPr lang="ru-RU" sz="1200" dirty="0"/>
              <a:t> парниковому </a:t>
            </a:r>
            <a:r>
              <a:rPr lang="ru-RU" sz="1200" dirty="0" err="1"/>
              <a:t>ефекту</a:t>
            </a:r>
            <a:r>
              <a:rPr lang="ru-RU" sz="1200" dirty="0"/>
              <a:t> </a:t>
            </a:r>
            <a:r>
              <a:rPr lang="ru-RU" sz="1200" dirty="0" err="1"/>
              <a:t>середньорічна</a:t>
            </a:r>
            <a:r>
              <a:rPr lang="ru-RU" sz="1200" dirty="0"/>
              <a:t> температура </a:t>
            </a:r>
            <a:r>
              <a:rPr lang="ru-RU" sz="1200" dirty="0" err="1"/>
              <a:t>біля</a:t>
            </a:r>
            <a:r>
              <a:rPr lang="ru-RU" sz="1200" dirty="0"/>
              <a:t> </a:t>
            </a:r>
            <a:r>
              <a:rPr lang="ru-RU" sz="1200" dirty="0" err="1"/>
              <a:t>поверхні</a:t>
            </a:r>
            <a:r>
              <a:rPr lang="ru-RU" sz="1200" dirty="0"/>
              <a:t> </a:t>
            </a:r>
            <a:r>
              <a:rPr lang="ru-RU" sz="1200" dirty="0" err="1"/>
              <a:t>Землі</a:t>
            </a:r>
            <a:r>
              <a:rPr lang="ru-RU" sz="1200" dirty="0"/>
              <a:t> за </a:t>
            </a:r>
            <a:r>
              <a:rPr lang="ru-RU" sz="1200" dirty="0" err="1"/>
              <a:t>останнє</a:t>
            </a:r>
            <a:r>
              <a:rPr lang="ru-RU" sz="1200" dirty="0"/>
              <a:t> </a:t>
            </a:r>
            <a:r>
              <a:rPr lang="ru-RU" sz="1200" dirty="0" err="1"/>
              <a:t>тисячоліття</a:t>
            </a:r>
            <a:r>
              <a:rPr lang="ru-RU" sz="1200" dirty="0"/>
              <a:t> </a:t>
            </a:r>
            <a:r>
              <a:rPr lang="ru-RU" sz="1200" dirty="0" err="1"/>
              <a:t>складає</a:t>
            </a:r>
            <a:r>
              <a:rPr lang="ru-RU" sz="1200" dirty="0"/>
              <a:t> </a:t>
            </a:r>
            <a:r>
              <a:rPr lang="ru-RU" sz="1200" dirty="0" err="1"/>
              <a:t>приблизно</a:t>
            </a:r>
            <a:r>
              <a:rPr lang="ru-RU" sz="1200" dirty="0"/>
              <a:t> 15 °С. А без </a:t>
            </a:r>
            <a:r>
              <a:rPr lang="ru-RU" sz="1200" dirty="0" err="1"/>
              <a:t>нього</a:t>
            </a:r>
            <a:r>
              <a:rPr lang="ru-RU" sz="1200" dirty="0"/>
              <a:t> вона </a:t>
            </a:r>
            <a:r>
              <a:rPr lang="ru-RU" sz="1200" dirty="0" err="1"/>
              <a:t>опустилася</a:t>
            </a:r>
            <a:r>
              <a:rPr lang="ru-RU" sz="1200" dirty="0"/>
              <a:t> б до -18 °С, й </a:t>
            </a:r>
            <a:r>
              <a:rPr lang="ru-RU" sz="1200" dirty="0" err="1"/>
              <a:t>існування</a:t>
            </a:r>
            <a:r>
              <a:rPr lang="ru-RU" sz="1200" dirty="0"/>
              <a:t> </a:t>
            </a:r>
            <a:r>
              <a:rPr lang="ru-RU" sz="1200" dirty="0" err="1"/>
              <a:t>життя</a:t>
            </a:r>
            <a:r>
              <a:rPr lang="ru-RU" sz="1200" dirty="0"/>
              <a:t> на </a:t>
            </a:r>
            <a:r>
              <a:rPr lang="ru-RU" sz="1200" dirty="0" err="1"/>
              <a:t>Землі</a:t>
            </a:r>
            <a:r>
              <a:rPr lang="ru-RU" sz="1200" dirty="0"/>
              <a:t> стало б </a:t>
            </a:r>
            <a:r>
              <a:rPr lang="ru-RU" sz="1200" dirty="0" err="1"/>
              <a:t>неможливим</a:t>
            </a:r>
            <a:r>
              <a:rPr lang="ru-RU" sz="1200" dirty="0"/>
              <a:t>. </a:t>
            </a:r>
            <a:br>
              <a:rPr lang="ru-RU" sz="1200" dirty="0"/>
            </a:br>
            <a:r>
              <a:rPr lang="ru-RU" sz="1200" dirty="0"/>
              <a:t/>
            </a:r>
            <a:br>
              <a:rPr lang="ru-RU" sz="1200" dirty="0"/>
            </a:br>
            <a:r>
              <a:rPr lang="ru-RU" sz="1200" dirty="0" err="1"/>
              <a:t>Основний</a:t>
            </a:r>
            <a:r>
              <a:rPr lang="ru-RU" sz="1200" dirty="0"/>
              <a:t> </a:t>
            </a:r>
            <a:r>
              <a:rPr lang="ru-RU" sz="1200" dirty="0" err="1"/>
              <a:t>парниковий</a:t>
            </a:r>
            <a:r>
              <a:rPr lang="ru-RU" sz="1200" dirty="0"/>
              <a:t> газ — </a:t>
            </a:r>
            <a:r>
              <a:rPr lang="ru-RU" sz="1200" dirty="0" err="1"/>
              <a:t>водяна</a:t>
            </a:r>
            <a:r>
              <a:rPr lang="ru-RU" sz="1200" dirty="0"/>
              <a:t> пара, яка </a:t>
            </a:r>
            <a:r>
              <a:rPr lang="ru-RU" sz="1200" dirty="0" err="1"/>
              <a:t>затримує</a:t>
            </a:r>
            <a:r>
              <a:rPr lang="ru-RU" sz="1200" dirty="0"/>
              <a:t> до 60 % теплового </a:t>
            </a:r>
            <a:r>
              <a:rPr lang="ru-RU" sz="1200" dirty="0" err="1"/>
              <a:t>випромінювання</a:t>
            </a:r>
            <a:r>
              <a:rPr lang="ru-RU" sz="1200" dirty="0"/>
              <a:t> </a:t>
            </a:r>
            <a:r>
              <a:rPr lang="ru-RU" sz="1200" dirty="0" err="1"/>
              <a:t>Землі</a:t>
            </a:r>
            <a:r>
              <a:rPr lang="ru-RU" sz="1200" dirty="0"/>
              <a:t>. </a:t>
            </a:r>
            <a:r>
              <a:rPr lang="ru-RU" sz="1200" dirty="0" err="1"/>
              <a:t>Вміст</a:t>
            </a:r>
            <a:r>
              <a:rPr lang="ru-RU" sz="1200" dirty="0"/>
              <a:t> </a:t>
            </a:r>
            <a:r>
              <a:rPr lang="ru-RU" sz="1200" dirty="0" err="1"/>
              <a:t>водяної</a:t>
            </a:r>
            <a:r>
              <a:rPr lang="ru-RU" sz="1200" dirty="0"/>
              <a:t> пари в </a:t>
            </a:r>
            <a:r>
              <a:rPr lang="ru-RU" sz="1200" dirty="0" err="1"/>
              <a:t>атмосфері</a:t>
            </a:r>
            <a:r>
              <a:rPr lang="ru-RU" sz="1200" dirty="0"/>
              <a:t> </a:t>
            </a:r>
            <a:r>
              <a:rPr lang="ru-RU" sz="1200" dirty="0" err="1"/>
              <a:t>визначається</a:t>
            </a:r>
            <a:r>
              <a:rPr lang="ru-RU" sz="1200" dirty="0"/>
              <a:t> </a:t>
            </a:r>
            <a:r>
              <a:rPr lang="ru-RU" sz="1200" dirty="0" err="1"/>
              <a:t>планетарним</a:t>
            </a:r>
            <a:r>
              <a:rPr lang="ru-RU" sz="1200" dirty="0"/>
              <a:t> </a:t>
            </a:r>
            <a:r>
              <a:rPr lang="ru-RU" sz="1200" dirty="0" err="1"/>
              <a:t>кругообігом</a:t>
            </a:r>
            <a:r>
              <a:rPr lang="ru-RU" sz="1200" dirty="0"/>
              <a:t> води і при </a:t>
            </a:r>
            <a:r>
              <a:rPr lang="ru-RU" sz="1200" dirty="0" err="1"/>
              <a:t>сильних</a:t>
            </a:r>
            <a:r>
              <a:rPr lang="ru-RU" sz="1200" dirty="0"/>
              <a:t> </a:t>
            </a:r>
            <a:r>
              <a:rPr lang="ru-RU" sz="1200" dirty="0" err="1"/>
              <a:t>широтних</a:t>
            </a:r>
            <a:r>
              <a:rPr lang="ru-RU" sz="1200" dirty="0"/>
              <a:t> і </a:t>
            </a:r>
            <a:r>
              <a:rPr lang="ru-RU" sz="1200" dirty="0" err="1"/>
              <a:t>висотних</a:t>
            </a:r>
            <a:r>
              <a:rPr lang="ru-RU" sz="1200" dirty="0"/>
              <a:t> </a:t>
            </a:r>
            <a:r>
              <a:rPr lang="ru-RU" sz="1200" dirty="0" err="1"/>
              <a:t>коливаннях</a:t>
            </a:r>
            <a:r>
              <a:rPr lang="ru-RU" sz="1200" dirty="0"/>
              <a:t> </a:t>
            </a:r>
            <a:r>
              <a:rPr lang="ru-RU" sz="1200" dirty="0" err="1"/>
              <a:t>загалом</a:t>
            </a:r>
            <a:r>
              <a:rPr lang="ru-RU" sz="1200" dirty="0"/>
              <a:t> є практично </a:t>
            </a:r>
            <a:r>
              <a:rPr lang="ru-RU" sz="1200" dirty="0" err="1"/>
              <a:t>постійним</a:t>
            </a:r>
            <a:r>
              <a:rPr lang="ru-RU" sz="1200" dirty="0"/>
              <a:t>. </a:t>
            </a:r>
            <a:br>
              <a:rPr lang="ru-RU" sz="1200" dirty="0"/>
            </a:br>
            <a:r>
              <a:rPr lang="ru-RU" sz="1200" dirty="0"/>
              <a:t/>
            </a:r>
            <a:br>
              <a:rPr lang="ru-RU" sz="1200" dirty="0"/>
            </a:br>
            <a:r>
              <a:rPr lang="ru-RU" sz="1200" dirty="0" err="1"/>
              <a:t>Інші</a:t>
            </a:r>
            <a:r>
              <a:rPr lang="ru-RU" sz="1200" dirty="0"/>
              <a:t> 40 % теплового </a:t>
            </a:r>
            <a:r>
              <a:rPr lang="ru-RU" sz="1200" dirty="0" err="1"/>
              <a:t>випромінювання</a:t>
            </a:r>
            <a:r>
              <a:rPr lang="ru-RU" sz="1200" dirty="0"/>
              <a:t> </a:t>
            </a:r>
            <a:r>
              <a:rPr lang="ru-RU" sz="1200" dirty="0" err="1"/>
              <a:t>Землі</a:t>
            </a:r>
            <a:r>
              <a:rPr lang="ru-RU" sz="1200" dirty="0"/>
              <a:t> </a:t>
            </a:r>
            <a:r>
              <a:rPr lang="ru-RU" sz="1200" dirty="0" err="1"/>
              <a:t>затримують</a:t>
            </a:r>
            <a:r>
              <a:rPr lang="ru-RU" sz="1200" dirty="0"/>
              <a:t> </a:t>
            </a:r>
            <a:r>
              <a:rPr lang="ru-RU" sz="1200" dirty="0" err="1"/>
              <a:t>інші</a:t>
            </a:r>
            <a:r>
              <a:rPr lang="ru-RU" sz="1200" dirty="0"/>
              <a:t> </a:t>
            </a:r>
            <a:r>
              <a:rPr lang="ru-RU" sz="1200" dirty="0" err="1"/>
              <a:t>парникові</a:t>
            </a:r>
            <a:r>
              <a:rPr lang="ru-RU" sz="1200" dirty="0"/>
              <a:t> гази, у тому </a:t>
            </a:r>
            <a:r>
              <a:rPr lang="ru-RU" sz="1200" dirty="0" err="1"/>
              <a:t>числі</a:t>
            </a:r>
            <a:r>
              <a:rPr lang="ru-RU" sz="1200" dirty="0"/>
              <a:t> </a:t>
            </a:r>
            <a:r>
              <a:rPr lang="ru-RU" sz="1200" dirty="0" err="1"/>
              <a:t>більше</a:t>
            </a:r>
            <a:r>
              <a:rPr lang="ru-RU" sz="1200" dirty="0"/>
              <a:t> 20 % — </a:t>
            </a:r>
            <a:r>
              <a:rPr lang="ru-RU" sz="1200" dirty="0" err="1"/>
              <a:t>вуглекислий</a:t>
            </a:r>
            <a:r>
              <a:rPr lang="ru-RU" sz="1200" dirty="0"/>
              <a:t> газ. </a:t>
            </a:r>
            <a:br>
              <a:rPr lang="ru-RU" sz="1200" dirty="0"/>
            </a:br>
            <a:r>
              <a:rPr lang="ru-RU" sz="1200" dirty="0"/>
              <a:t/>
            </a:r>
            <a:br>
              <a:rPr lang="ru-RU" sz="1200" dirty="0"/>
            </a:br>
            <a:r>
              <a:rPr lang="ru-RU" sz="1200" dirty="0" err="1"/>
              <a:t>Основні</a:t>
            </a:r>
            <a:r>
              <a:rPr lang="ru-RU" sz="1200" dirty="0"/>
              <a:t> </a:t>
            </a:r>
            <a:r>
              <a:rPr lang="ru-RU" sz="1200" dirty="0" err="1"/>
              <a:t>джерела</a:t>
            </a:r>
            <a:r>
              <a:rPr lang="ru-RU" sz="1200" dirty="0"/>
              <a:t> </a:t>
            </a:r>
            <a:r>
              <a:rPr lang="ru-RU" sz="1200" dirty="0" err="1"/>
              <a:t>вуглекислого</a:t>
            </a:r>
            <a:r>
              <a:rPr lang="ru-RU" sz="1200" dirty="0"/>
              <a:t> газу в </a:t>
            </a:r>
            <a:r>
              <a:rPr lang="ru-RU" sz="1200" dirty="0" err="1"/>
              <a:t>атмосфері</a:t>
            </a:r>
            <a:r>
              <a:rPr lang="ru-RU" sz="1200" dirty="0"/>
              <a:t> — </a:t>
            </a:r>
            <a:r>
              <a:rPr lang="ru-RU" sz="1200" dirty="0" err="1"/>
              <a:t>виверження</a:t>
            </a:r>
            <a:r>
              <a:rPr lang="ru-RU" sz="1200" dirty="0"/>
              <a:t> </a:t>
            </a:r>
            <a:r>
              <a:rPr lang="ru-RU" sz="1200" dirty="0" err="1"/>
              <a:t>вулканів</a:t>
            </a:r>
            <a:r>
              <a:rPr lang="ru-RU" sz="1200" dirty="0"/>
              <a:t> і </a:t>
            </a:r>
            <a:r>
              <a:rPr lang="ru-RU" sz="1200" dirty="0" err="1"/>
              <a:t>природні</a:t>
            </a:r>
            <a:r>
              <a:rPr lang="ru-RU" sz="1200" dirty="0"/>
              <a:t> </a:t>
            </a:r>
            <a:r>
              <a:rPr lang="ru-RU" sz="1200" dirty="0" err="1"/>
              <a:t>лісові</a:t>
            </a:r>
            <a:r>
              <a:rPr lang="ru-RU" sz="1200" dirty="0"/>
              <a:t> </a:t>
            </a:r>
            <a:r>
              <a:rPr lang="ru-RU" sz="1200" dirty="0" err="1"/>
              <a:t>пожежі</a:t>
            </a:r>
            <a:r>
              <a:rPr lang="ru-RU" sz="1200" dirty="0"/>
              <a:t>. На </a:t>
            </a:r>
            <a:r>
              <a:rPr lang="ru-RU" sz="1200" dirty="0" err="1"/>
              <a:t>зорі</a:t>
            </a:r>
            <a:r>
              <a:rPr lang="ru-RU" sz="1200" dirty="0"/>
              <a:t> </a:t>
            </a:r>
            <a:r>
              <a:rPr lang="ru-RU" sz="1200" dirty="0" err="1"/>
              <a:t>геобіохімічної</a:t>
            </a:r>
            <a:r>
              <a:rPr lang="ru-RU" sz="1200" dirty="0"/>
              <a:t> </a:t>
            </a:r>
            <a:r>
              <a:rPr lang="ru-RU" sz="1200" dirty="0" err="1"/>
              <a:t>еволюції</a:t>
            </a:r>
            <a:r>
              <a:rPr lang="ru-RU" sz="1200" dirty="0"/>
              <a:t> </a:t>
            </a:r>
            <a:r>
              <a:rPr lang="ru-RU" sz="1200" dirty="0" err="1"/>
              <a:t>Землі</a:t>
            </a:r>
            <a:r>
              <a:rPr lang="ru-RU" sz="1200" dirty="0"/>
              <a:t> (</a:t>
            </a:r>
            <a:r>
              <a:rPr lang="ru-RU" sz="1200" dirty="0" err="1"/>
              <a:t>тобто</a:t>
            </a:r>
            <a:r>
              <a:rPr lang="ru-RU" sz="1200" dirty="0"/>
              <a:t> </a:t>
            </a:r>
            <a:r>
              <a:rPr lang="ru-RU" sz="1200" dirty="0" err="1"/>
              <a:t>тоді</a:t>
            </a:r>
            <a:r>
              <a:rPr lang="ru-RU" sz="1200" dirty="0"/>
              <a:t>, коли </a:t>
            </a:r>
            <a:r>
              <a:rPr lang="ru-RU" sz="1200" dirty="0" err="1"/>
              <a:t>виникли</a:t>
            </a:r>
            <a:r>
              <a:rPr lang="ru-RU" sz="1200" dirty="0"/>
              <a:t> </a:t>
            </a:r>
            <a:r>
              <a:rPr lang="ru-RU" sz="1200" dirty="0" err="1"/>
              <a:t>перші</a:t>
            </a:r>
            <a:r>
              <a:rPr lang="ru-RU" sz="1200" dirty="0"/>
              <a:t> </a:t>
            </a:r>
            <a:r>
              <a:rPr lang="ru-RU" sz="1200" dirty="0" err="1"/>
              <a:t>біологічні</a:t>
            </a:r>
            <a:r>
              <a:rPr lang="ru-RU" sz="1200" dirty="0"/>
              <a:t> </a:t>
            </a:r>
            <a:r>
              <a:rPr lang="ru-RU" sz="1200" dirty="0" err="1"/>
              <a:t>сполуки</a:t>
            </a:r>
            <a:r>
              <a:rPr lang="ru-RU" sz="1200" dirty="0"/>
              <a:t>) </a:t>
            </a:r>
            <a:r>
              <a:rPr lang="ru-RU" sz="1200" dirty="0" err="1"/>
              <a:t>вуглекислий</a:t>
            </a:r>
            <a:r>
              <a:rPr lang="ru-RU" sz="1200" dirty="0"/>
              <a:t> газ </a:t>
            </a:r>
            <a:r>
              <a:rPr lang="ru-RU" sz="1200" dirty="0" err="1"/>
              <a:t>надходив</a:t>
            </a:r>
            <a:r>
              <a:rPr lang="ru-RU" sz="1200" dirty="0"/>
              <a:t> у </a:t>
            </a:r>
            <a:r>
              <a:rPr lang="ru-RU" sz="1200" dirty="0" err="1"/>
              <a:t>Світовий</a:t>
            </a:r>
            <a:r>
              <a:rPr lang="ru-RU" sz="1200" dirty="0"/>
              <a:t> океан через </a:t>
            </a:r>
            <a:r>
              <a:rPr lang="ru-RU" sz="1200" dirty="0" err="1"/>
              <a:t>підводні</a:t>
            </a:r>
            <a:r>
              <a:rPr lang="ru-RU" sz="1200" dirty="0"/>
              <a:t> </a:t>
            </a:r>
            <a:r>
              <a:rPr lang="ru-RU" sz="1200" dirty="0" err="1"/>
              <a:t>вулкани</a:t>
            </a:r>
            <a:r>
              <a:rPr lang="ru-RU" sz="1200" dirty="0"/>
              <a:t> й </a:t>
            </a:r>
            <a:r>
              <a:rPr lang="ru-RU" sz="1200" dirty="0" err="1"/>
              <a:t>виділявся</a:t>
            </a:r>
            <a:r>
              <a:rPr lang="ru-RU" sz="1200" dirty="0"/>
              <a:t> в атмосферу. </a:t>
            </a:r>
            <a:br>
              <a:rPr lang="ru-RU" sz="1200" dirty="0"/>
            </a:br>
            <a:r>
              <a:rPr lang="ru-RU" sz="1200" dirty="0"/>
              <a:t/>
            </a:r>
            <a:br>
              <a:rPr lang="ru-RU" sz="1200" dirty="0"/>
            </a:br>
            <a:r>
              <a:rPr lang="ru-RU" sz="1200" dirty="0" err="1"/>
              <a:t>Дотепер</a:t>
            </a:r>
            <a:r>
              <a:rPr lang="ru-RU" sz="1200" dirty="0"/>
              <a:t> </a:t>
            </a:r>
            <a:r>
              <a:rPr lang="ru-RU" sz="1200" dirty="0" err="1"/>
              <a:t>немає</a:t>
            </a:r>
            <a:r>
              <a:rPr lang="ru-RU" sz="1200" dirty="0"/>
              <a:t> </a:t>
            </a:r>
            <a:r>
              <a:rPr lang="ru-RU" sz="1200" dirty="0" err="1"/>
              <a:t>точних</a:t>
            </a:r>
            <a:r>
              <a:rPr lang="ru-RU" sz="1200" dirty="0"/>
              <a:t> </a:t>
            </a:r>
            <a:r>
              <a:rPr lang="ru-RU" sz="1200" dirty="0" err="1"/>
              <a:t>оцінок</a:t>
            </a:r>
            <a:r>
              <a:rPr lang="ru-RU" sz="1200" dirty="0"/>
              <a:t> </a:t>
            </a:r>
            <a:r>
              <a:rPr lang="ru-RU" sz="1200" dirty="0" err="1"/>
              <a:t>вмісту</a:t>
            </a:r>
            <a:r>
              <a:rPr lang="ru-RU" sz="1200" dirty="0"/>
              <a:t> </a:t>
            </a:r>
            <a:r>
              <a:rPr lang="ru-RU" sz="1200" dirty="0" err="1"/>
              <a:t>вуглекислого</a:t>
            </a:r>
            <a:r>
              <a:rPr lang="ru-RU" sz="1200" dirty="0"/>
              <a:t> газу в </a:t>
            </a:r>
            <a:r>
              <a:rPr lang="ru-RU" sz="1200" dirty="0" err="1"/>
              <a:t>атмосфері</a:t>
            </a:r>
            <a:r>
              <a:rPr lang="ru-RU" sz="1200" dirty="0"/>
              <a:t> на </a:t>
            </a:r>
            <a:r>
              <a:rPr lang="ru-RU" sz="1200" dirty="0" err="1"/>
              <a:t>ранніх</a:t>
            </a:r>
            <a:r>
              <a:rPr lang="ru-RU" sz="1200" dirty="0"/>
              <a:t> </a:t>
            </a:r>
            <a:r>
              <a:rPr lang="ru-RU" sz="1200" dirty="0" err="1"/>
              <a:t>етапах</a:t>
            </a:r>
            <a:r>
              <a:rPr lang="ru-RU" sz="1200" dirty="0"/>
              <a:t> </a:t>
            </a:r>
            <a:r>
              <a:rPr lang="ru-RU" sz="1200" dirty="0" err="1"/>
              <a:t>її</a:t>
            </a:r>
            <a:r>
              <a:rPr lang="ru-RU" sz="1200" dirty="0"/>
              <a:t> </a:t>
            </a:r>
            <a:r>
              <a:rPr lang="ru-RU" sz="1200" dirty="0" err="1"/>
              <a:t>розвитку</a:t>
            </a:r>
            <a:r>
              <a:rPr lang="ru-RU" sz="1200" dirty="0"/>
              <a:t>. </a:t>
            </a:r>
            <a:r>
              <a:rPr lang="ru-RU" sz="1200" dirty="0" err="1"/>
              <a:t>Американський</a:t>
            </a:r>
            <a:r>
              <a:rPr lang="ru-RU" sz="1200" dirty="0"/>
              <a:t> </a:t>
            </a:r>
            <a:r>
              <a:rPr lang="ru-RU" sz="1200" dirty="0" err="1"/>
              <a:t>геохімік</a:t>
            </a:r>
            <a:r>
              <a:rPr lang="ru-RU" sz="1200" dirty="0"/>
              <a:t> Д. Маре </a:t>
            </a:r>
            <a:r>
              <a:rPr lang="ru-RU" sz="1200" dirty="0" err="1"/>
              <a:t>вважає</a:t>
            </a:r>
            <a:r>
              <a:rPr lang="ru-RU" sz="1200" dirty="0"/>
              <a:t>, </a:t>
            </a:r>
            <a:r>
              <a:rPr lang="ru-RU" sz="1200" dirty="0" err="1"/>
              <a:t>що</a:t>
            </a:r>
            <a:r>
              <a:rPr lang="ru-RU" sz="1200" dirty="0"/>
              <a:t> </a:t>
            </a:r>
            <a:r>
              <a:rPr lang="ru-RU" sz="1200" dirty="0" err="1"/>
              <a:t>вміст</a:t>
            </a:r>
            <a:r>
              <a:rPr lang="ru-RU" sz="1200" dirty="0"/>
              <a:t> </a:t>
            </a:r>
            <a:r>
              <a:rPr lang="ru-RU" sz="1200" dirty="0" err="1"/>
              <a:t>вуглекислого</a:t>
            </a:r>
            <a:r>
              <a:rPr lang="ru-RU" sz="1200" dirty="0"/>
              <a:t> газу в </a:t>
            </a:r>
            <a:r>
              <a:rPr lang="ru-RU" sz="1200" dirty="0" err="1"/>
              <a:t>атмосфері</a:t>
            </a:r>
            <a:r>
              <a:rPr lang="ru-RU" sz="1200" dirty="0"/>
              <a:t> в перший </a:t>
            </a:r>
            <a:r>
              <a:rPr lang="ru-RU" sz="1200" dirty="0" err="1"/>
              <a:t>мільярд</a:t>
            </a:r>
            <a:r>
              <a:rPr lang="ru-RU" sz="1200" dirty="0"/>
              <a:t> </a:t>
            </a:r>
            <a:r>
              <a:rPr lang="ru-RU" sz="1200" dirty="0" err="1"/>
              <a:t>років</a:t>
            </a:r>
            <a:r>
              <a:rPr lang="ru-RU" sz="1200" dirty="0"/>
              <a:t> </a:t>
            </a:r>
            <a:r>
              <a:rPr lang="ru-RU" sz="1200" dirty="0" err="1"/>
              <a:t>її</a:t>
            </a:r>
            <a:r>
              <a:rPr lang="ru-RU" sz="1200" dirty="0"/>
              <a:t> </a:t>
            </a:r>
            <a:r>
              <a:rPr lang="ru-RU" sz="1200" dirty="0" err="1"/>
              <a:t>існування</a:t>
            </a:r>
            <a:r>
              <a:rPr lang="ru-RU" sz="1200" dirty="0"/>
              <a:t> </a:t>
            </a:r>
            <a:r>
              <a:rPr lang="ru-RU" sz="1200" dirty="0" err="1"/>
              <a:t>був</a:t>
            </a:r>
            <a:r>
              <a:rPr lang="ru-RU" sz="1200" dirty="0"/>
              <a:t> у 1000 </a:t>
            </a:r>
            <a:r>
              <a:rPr lang="ru-RU" sz="1200" dirty="0" err="1"/>
              <a:t>разів</a:t>
            </a:r>
            <a:r>
              <a:rPr lang="ru-RU" sz="1200" dirty="0"/>
              <a:t> </a:t>
            </a:r>
            <a:r>
              <a:rPr lang="ru-RU" sz="1200" dirty="0" err="1"/>
              <a:t>більшим</a:t>
            </a:r>
            <a:r>
              <a:rPr lang="ru-RU" sz="1200" dirty="0"/>
              <a:t>, </a:t>
            </a:r>
            <a:r>
              <a:rPr lang="ru-RU" sz="1200" dirty="0" err="1"/>
              <a:t>ніж</a:t>
            </a:r>
            <a:r>
              <a:rPr lang="ru-RU" sz="1200" dirty="0"/>
              <a:t> </a:t>
            </a:r>
            <a:r>
              <a:rPr lang="ru-RU" sz="1200" dirty="0" err="1"/>
              <a:t>сьогодні</a:t>
            </a:r>
            <a:r>
              <a:rPr lang="ru-RU" sz="1200" dirty="0"/>
              <a:t>, — </a:t>
            </a:r>
            <a:r>
              <a:rPr lang="ru-RU" sz="1200" dirty="0" err="1"/>
              <a:t>близько</a:t>
            </a:r>
            <a:r>
              <a:rPr lang="ru-RU" sz="1200" dirty="0"/>
              <a:t> 39 %. </a:t>
            </a:r>
            <a:r>
              <a:rPr lang="ru-RU" sz="1200" dirty="0" err="1"/>
              <a:t>Тоді</a:t>
            </a:r>
            <a:r>
              <a:rPr lang="ru-RU" sz="1200" dirty="0"/>
              <a:t> температура </a:t>
            </a:r>
            <a:r>
              <a:rPr lang="ru-RU" sz="1200" dirty="0" err="1"/>
              <a:t>повітря</a:t>
            </a:r>
            <a:r>
              <a:rPr lang="ru-RU" sz="1200" dirty="0"/>
              <a:t> в приземному </a:t>
            </a:r>
            <a:r>
              <a:rPr lang="ru-RU" sz="1200" dirty="0" err="1"/>
              <a:t>шарі</a:t>
            </a:r>
            <a:r>
              <a:rPr lang="ru-RU" sz="1200" dirty="0"/>
              <a:t> </a:t>
            </a:r>
            <a:r>
              <a:rPr lang="ru-RU" sz="1200" dirty="0" err="1"/>
              <a:t>сягала</a:t>
            </a:r>
            <a:r>
              <a:rPr lang="ru-RU" sz="1200" dirty="0"/>
              <a:t> </a:t>
            </a:r>
            <a:r>
              <a:rPr lang="ru-RU" sz="1200" dirty="0" err="1"/>
              <a:t>майже</a:t>
            </a:r>
            <a:r>
              <a:rPr lang="ru-RU" sz="1200" dirty="0"/>
              <a:t> 100 °С, а температура води в </a:t>
            </a:r>
            <a:r>
              <a:rPr lang="ru-RU" sz="1200" dirty="0" err="1"/>
              <a:t>Світовому</a:t>
            </a:r>
            <a:r>
              <a:rPr lang="ru-RU" sz="1200" dirty="0"/>
              <a:t> </a:t>
            </a:r>
            <a:r>
              <a:rPr lang="ru-RU" sz="1200" dirty="0" err="1"/>
              <a:t>океані</a:t>
            </a:r>
            <a:r>
              <a:rPr lang="ru-RU" sz="1200" dirty="0"/>
              <a:t> </a:t>
            </a:r>
            <a:r>
              <a:rPr lang="ru-RU" sz="1200" dirty="0" err="1"/>
              <a:t>наближалася</a:t>
            </a:r>
            <a:r>
              <a:rPr lang="ru-RU" sz="1200" dirty="0"/>
              <a:t> до точки </a:t>
            </a:r>
            <a:r>
              <a:rPr lang="ru-RU" sz="1200" dirty="0" err="1"/>
              <a:t>кипіння</a:t>
            </a:r>
            <a:r>
              <a:rPr lang="ru-RU" sz="1200" dirty="0"/>
              <a:t> (</a:t>
            </a:r>
            <a:r>
              <a:rPr lang="ru-RU" sz="1200" dirty="0" err="1"/>
              <a:t>надпарниковий</a:t>
            </a:r>
            <a:r>
              <a:rPr lang="ru-RU" sz="1200" dirty="0"/>
              <a:t> </a:t>
            </a:r>
            <a:r>
              <a:rPr lang="ru-RU" sz="1200" dirty="0" err="1"/>
              <a:t>ефект</a:t>
            </a:r>
            <a:r>
              <a:rPr lang="ru-RU" sz="1200" dirty="0"/>
              <a:t>). </a:t>
            </a:r>
            <a:br>
              <a:rPr lang="ru-RU" sz="1200" dirty="0"/>
            </a:br>
            <a:r>
              <a:rPr lang="ru-RU" sz="1200" dirty="0"/>
              <a:t/>
            </a:r>
            <a:br>
              <a:rPr lang="ru-RU" sz="1200" dirty="0"/>
            </a:br>
            <a:r>
              <a:rPr lang="ru-RU" sz="1200" dirty="0"/>
              <a:t>З </a:t>
            </a:r>
            <a:r>
              <a:rPr lang="ru-RU" sz="1200" dirty="0" err="1"/>
              <a:t>появою</a:t>
            </a:r>
            <a:r>
              <a:rPr lang="ru-RU" sz="1200" dirty="0"/>
              <a:t> </a:t>
            </a:r>
            <a:r>
              <a:rPr lang="ru-RU" sz="1200" dirty="0" err="1"/>
              <a:t>фотосинтезуючих</a:t>
            </a:r>
            <a:r>
              <a:rPr lang="ru-RU" sz="1200" dirty="0"/>
              <a:t> </a:t>
            </a:r>
            <a:r>
              <a:rPr lang="ru-RU" sz="1200" dirty="0" err="1"/>
              <a:t>організмів</a:t>
            </a:r>
            <a:r>
              <a:rPr lang="ru-RU" sz="1200" dirty="0"/>
              <a:t> почав </a:t>
            </a:r>
            <a:r>
              <a:rPr lang="ru-RU" sz="1200" dirty="0" err="1"/>
              <a:t>діяти</a:t>
            </a:r>
            <a:r>
              <a:rPr lang="ru-RU" sz="1200" dirty="0"/>
              <a:t> </a:t>
            </a:r>
            <a:r>
              <a:rPr lang="ru-RU" sz="1200" dirty="0" err="1"/>
              <a:t>могутній</a:t>
            </a:r>
            <a:r>
              <a:rPr lang="ru-RU" sz="1200" dirty="0"/>
              <a:t> </a:t>
            </a:r>
            <a:r>
              <a:rPr lang="ru-RU" sz="1200" dirty="0" err="1"/>
              <a:t>механізм</a:t>
            </a:r>
            <a:r>
              <a:rPr lang="ru-RU" sz="1200" dirty="0"/>
              <a:t> </a:t>
            </a:r>
            <a:r>
              <a:rPr lang="ru-RU" sz="1200" dirty="0" err="1"/>
              <a:t>вилучення</a:t>
            </a:r>
            <a:r>
              <a:rPr lang="ru-RU" sz="1200" dirty="0"/>
              <a:t> з </a:t>
            </a:r>
            <a:r>
              <a:rPr lang="ru-RU" sz="1200" dirty="0" err="1"/>
              <a:t>атмосфери</a:t>
            </a:r>
            <a:r>
              <a:rPr lang="ru-RU" sz="1200" dirty="0"/>
              <a:t> й океану </a:t>
            </a:r>
            <a:r>
              <a:rPr lang="ru-RU" sz="1200" dirty="0" err="1"/>
              <a:t>вуглекислого</a:t>
            </a:r>
            <a:r>
              <a:rPr lang="ru-RU" sz="1200" dirty="0"/>
              <a:t> газу — </a:t>
            </a:r>
            <a:r>
              <a:rPr lang="ru-RU" sz="1200" dirty="0" err="1"/>
              <a:t>адже</a:t>
            </a:r>
            <a:r>
              <a:rPr lang="ru-RU" sz="1200" dirty="0"/>
              <a:t> </a:t>
            </a:r>
            <a:r>
              <a:rPr lang="ru-RU" sz="1200" dirty="0" err="1"/>
              <a:t>він</a:t>
            </a:r>
            <a:r>
              <a:rPr lang="ru-RU" sz="1200" dirty="0"/>
              <a:t> </a:t>
            </a:r>
            <a:r>
              <a:rPr lang="ru-RU" sz="1200" dirty="0" err="1"/>
              <a:t>необхідний</a:t>
            </a:r>
            <a:r>
              <a:rPr lang="ru-RU" sz="1200" dirty="0"/>
              <a:t> для фотосинтезу. </a:t>
            </a:r>
            <a:r>
              <a:rPr lang="ru-RU" sz="1200" dirty="0" err="1"/>
              <a:t>Зв'язаний</a:t>
            </a:r>
            <a:r>
              <a:rPr lang="ru-RU" sz="1200" dirty="0"/>
              <a:t> </a:t>
            </a:r>
            <a:r>
              <a:rPr lang="ru-RU" sz="1200" dirty="0" err="1"/>
              <a:t>живими</a:t>
            </a:r>
            <a:r>
              <a:rPr lang="ru-RU" sz="1200" dirty="0"/>
              <a:t> </a:t>
            </a:r>
            <a:r>
              <a:rPr lang="ru-RU" sz="1200" dirty="0" err="1"/>
              <a:t>організмами</a:t>
            </a:r>
            <a:r>
              <a:rPr lang="ru-RU" sz="1200" dirty="0"/>
              <a:t>, </a:t>
            </a:r>
            <a:r>
              <a:rPr lang="ru-RU" sz="1200" dirty="0" err="1"/>
              <a:t>вуглекислий</a:t>
            </a:r>
            <a:r>
              <a:rPr lang="ru-RU" sz="1200" dirty="0"/>
              <a:t> газ почав </a:t>
            </a:r>
            <a:r>
              <a:rPr lang="ru-RU" sz="1200" dirty="0" err="1"/>
              <a:t>відкладатися</a:t>
            </a:r>
            <a:r>
              <a:rPr lang="ru-RU" sz="1200" dirty="0"/>
              <a:t> в </a:t>
            </a:r>
            <a:r>
              <a:rPr lang="ru-RU" sz="1200" dirty="0" err="1"/>
              <a:t>осадових</a:t>
            </a:r>
            <a:r>
              <a:rPr lang="ru-RU" sz="1200" dirty="0"/>
              <a:t> породах, і </a:t>
            </a:r>
            <a:r>
              <a:rPr lang="ru-RU" sz="1200" dirty="0" err="1"/>
              <a:t>парниковий</a:t>
            </a:r>
            <a:r>
              <a:rPr lang="ru-RU" sz="1200" dirty="0"/>
              <a:t> </a:t>
            </a:r>
            <a:r>
              <a:rPr lang="ru-RU" sz="1200" dirty="0" err="1"/>
              <a:t>ефект</a:t>
            </a:r>
            <a:r>
              <a:rPr lang="ru-RU" sz="1200" dirty="0"/>
              <a:t> </a:t>
            </a:r>
            <a:r>
              <a:rPr lang="ru-RU" sz="1200" dirty="0" err="1"/>
              <a:t>поступово</a:t>
            </a:r>
            <a:r>
              <a:rPr lang="ru-RU" sz="1200" dirty="0"/>
              <a:t> </a:t>
            </a:r>
            <a:r>
              <a:rPr lang="ru-RU" sz="1200" dirty="0" err="1"/>
              <a:t>зменшувався</a:t>
            </a:r>
            <a:r>
              <a:rPr lang="ru-RU" sz="1200" dirty="0"/>
              <a:t>, </a:t>
            </a:r>
            <a:r>
              <a:rPr lang="ru-RU" sz="1200" dirty="0" err="1"/>
              <a:t>поки</a:t>
            </a:r>
            <a:r>
              <a:rPr lang="ru-RU" sz="1200" dirty="0"/>
              <a:t> не </a:t>
            </a:r>
            <a:r>
              <a:rPr lang="ru-RU" sz="1200" dirty="0" err="1"/>
              <a:t>встановилася</a:t>
            </a:r>
            <a:r>
              <a:rPr lang="ru-RU" sz="1200" dirty="0"/>
              <a:t> </a:t>
            </a:r>
            <a:r>
              <a:rPr lang="ru-RU" sz="1200" dirty="0" err="1"/>
              <a:t>рівновага</a:t>
            </a:r>
            <a:r>
              <a:rPr lang="ru-RU" sz="1200" dirty="0"/>
              <a:t> в </a:t>
            </a:r>
            <a:r>
              <a:rPr lang="ru-RU" sz="1200" dirty="0" err="1"/>
              <a:t>біосфері</a:t>
            </a:r>
            <a:r>
              <a:rPr lang="ru-RU" sz="1200" dirty="0"/>
              <a:t>, при </a:t>
            </a:r>
            <a:r>
              <a:rPr lang="ru-RU" sz="1200" dirty="0" err="1"/>
              <a:t>якій</a:t>
            </a:r>
            <a:r>
              <a:rPr lang="ru-RU" sz="1200" dirty="0"/>
              <a:t> </a:t>
            </a:r>
            <a:r>
              <a:rPr lang="ru-RU" sz="1200" dirty="0" err="1"/>
              <a:t>вміст</a:t>
            </a:r>
            <a:r>
              <a:rPr lang="ru-RU" sz="1200" dirty="0"/>
              <a:t> </a:t>
            </a:r>
            <a:r>
              <a:rPr lang="ru-RU" sz="1200" dirty="0" err="1"/>
              <a:t>вуглекислого</a:t>
            </a:r>
            <a:r>
              <a:rPr lang="ru-RU" sz="1200" dirty="0"/>
              <a:t> газу в </a:t>
            </a:r>
            <a:r>
              <a:rPr lang="ru-RU" sz="1200" dirty="0" err="1"/>
              <a:t>атмосфері</a:t>
            </a:r>
            <a:r>
              <a:rPr lang="ru-RU" sz="1200" dirty="0"/>
              <a:t> </a:t>
            </a:r>
            <a:r>
              <a:rPr lang="ru-RU" sz="1200" dirty="0" err="1"/>
              <a:t>складає</a:t>
            </a:r>
            <a:r>
              <a:rPr lang="ru-RU" sz="1200" dirty="0"/>
              <a:t> 0,03 %.</a:t>
            </a:r>
          </a:p>
        </p:txBody>
      </p:sp>
    </p:spTree>
    <p:extLst>
      <p:ext uri="{BB962C8B-B14F-4D97-AF65-F5344CB8AC3E}">
        <p14:creationId xmlns:p14="http://schemas.microsoft.com/office/powerpoint/2010/main" val="2205448229"/>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dirty="0"/>
              <a:t>ВПЛИВ ДІЯЛЬНОСТІ ЛЮДИНИ </a:t>
            </a:r>
            <a:br>
              <a:rPr lang="ru-RU" sz="2400" dirty="0"/>
            </a:br>
            <a:r>
              <a:rPr lang="ru-RU" sz="2400" dirty="0"/>
              <a:t>НА ПОСИЛЕННЯ ПАРНИКОВОГО ЕФЕКТУ</a:t>
            </a: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59632" y="2949575"/>
            <a:ext cx="6192688" cy="3071713"/>
          </a:xfrm>
        </p:spPr>
      </p:pic>
    </p:spTree>
    <p:extLst>
      <p:ext uri="{BB962C8B-B14F-4D97-AF65-F5344CB8AC3E}">
        <p14:creationId xmlns:p14="http://schemas.microsoft.com/office/powerpoint/2010/main" val="2285708558"/>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стин">
  <a:themeElements>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Остин">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Остин">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58</TotalTime>
  <Words>568</Words>
  <Application>Microsoft Office PowerPoint</Application>
  <PresentationFormat>Экран (4:3)</PresentationFormat>
  <Paragraphs>16</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Остин</vt:lpstr>
      <vt:lpstr>Парниковий ефект</vt:lpstr>
      <vt:lpstr>Парнико́вий ефе́кт — явище в атмосфері Землі, при якому енергія сонячних променів, відбиваючись від поверхні Землі, не може повернутися в космос, оскільки затримується молекулами різних газів.</vt:lpstr>
      <vt:lpstr>У результаті на Землі підвищується температура. Без парникового ефекту температура Землі за оцінками була б на 25o-30o нижчою, ніж є насправді. Парниковий ефект суттєвий також на Марсі й, особливо, на Венері.</vt:lpstr>
      <vt:lpstr>Парниковий ефект відкрив у 1829 Жозеф Фур'є.</vt:lpstr>
      <vt:lpstr>Тепло надходить до поверхні Землі від Сонця й із власних надр. Сонце випромінює в основному у видимому діапазоні, й енергія сонячних променів поглинається поверхнею Землі. Рівновага підтримується тим, що Земля втрачає тепло завдяки інфрачервоному випромінюванню із поверхні. Інтенсивність інфрачервоного випромінювання зростає із температурою. Таким чином Земля нагрівається доти, доки не встановиться баланс між поглинутою й випроміненою енергією.  В атмосфері є молекули, які поглинають інфрачервоні промені й знову випромінюють їх. Це випромінювання відбувається з однаковою імовірністю вгору і вниз. Тобто завдяки цим газам, частина теплового випромінювання поверхні повертається. У такому випадку для підтримування балансу поверхні планети потрібно нагрітися ще більше, щоб компенсувати повернуте теплове випромінювання.  Чим більше в атмосфері "парникових молекул", тим вище піднімається температура.  Більшість молекул у атмосфері Землі не поглинають у інфрачервоній області. Ці молекули (O2 і N2) не мають дипольних моментів через свою симетрію, тож не взаємодіють із електомагнітним випромінюванням. Найбільший вклад у парниковий ефект вносять молекули води, яка має дипольний момент і відповідні коливальні й обертальні моди у інфрачервоній області спектру. Молекули CO2 не мають власного дипольного моменту, але в них можуть збуджуватися нормальні коливання із дипольним моментом, тож вуглекислий газ належить до парникових. Інші парникові гази несуть озон і метан, яких у атмосфері ще менше, ніж вуглекислого газу, але їхня здатність до поглинання інфрачервоного проміння велика.</vt:lpstr>
      <vt:lpstr>Глобальне потепління</vt:lpstr>
      <vt:lpstr>ПАРНИКОВІ ГАЗИ</vt:lpstr>
      <vt:lpstr>Гази, що затримують теплове випромінювання і перешкоджають витіканню тепла в космічний простір, називаються парниковими газами.   Завдяки парниковому ефекту середньорічна температура біля поверхні Землі за останнє тисячоліття складає приблизно 15 °С. А без нього вона опустилася б до -18 °С, й існування життя на Землі стало б неможливим.   Основний парниковий газ — водяна пара, яка затримує до 60 % теплового випромінювання Землі. Вміст водяної пари в атмосфері визначається планетарним кругообігом води і при сильних широтних і висотних коливаннях загалом є практично постійним.   Інші 40 % теплового випромінювання Землі затримують інші парникові гази, у тому числі більше 20 % — вуглекислий газ.   Основні джерела вуглекислого газу в атмосфері — виверження вулканів і природні лісові пожежі. На зорі геобіохімічної еволюції Землі (тобто тоді, коли виникли перші біологічні сполуки) вуглекислий газ надходив у Світовий океан через підводні вулкани й виділявся в атмосферу.   Дотепер немає точних оцінок вмісту вуглекислого газу в атмосфері на ранніх етапах її розвитку. Американський геохімік Д. Маре вважає, що вміст вуглекислого газу в атмосфері в перший мільярд років її існування був у 1000 разів більшим, ніж сьогодні, — близько 39 %. Тоді температура повітря в приземному шарі сягала майже 100 °С, а температура води в Світовому океані наближалася до точки кипіння (надпарниковий ефект).   З появою фотосинтезуючих організмів почав діяти могутній механізм вилучення з атмосфери й океану вуглекислого газу — адже він необхідний для фотосинтезу. Зв'язаний живими організмами, вуглекислий газ почав відкладатися в осадових породах, і парниковий ефект поступово зменшувався, поки не встановилася рівновага в біосфері, при якій вміст вуглекислого газу в атмосфері складає 0,03 %.</vt:lpstr>
      <vt:lpstr>ВПЛИВ ДІЯЛЬНОСТІ ЛЮДИНИ  НА ПОСИЛЕННЯ ПАРНИКОВОГО ЕФЕКТУ</vt:lpstr>
      <vt:lpstr>З початком епохи індустріалізації в атмосферу почав надходити вуглекислий газ, що утворюється в результаті спалювання викопного палива:   С + 02 -&gt; С02 — реакція спалювання вугілля,   C3Hg + 502 -&gt; ЗС02 + 4Н20 — реакція спалювання газу,   С25Н52 + 3802 -&gt; 25С02 + 26Н20 — реакція згоряння мазуту. Викиди вуглекислого газу в атмосферу значно зросли в другій половині XX століття. Основною причиною цього стала колосальна залежність сучасної світової економіки від викопних видів палива. Сьогодні", наприклад, викопне паливо забезпечує 75 % світового виробництва електричної енергії. За оцінками експертів ООН, із початку XX ст. збільшення викидів вуглекислого газу складало від 0,5 % до 5 % щорічно. У результаті тільки за рахунок спалювання палива в атмосферу надійшло 400 млрд тонн вуглекислого газу. За розрахунками фахівців, зараз атмосфера містить на 25 % вуглекислого газу більше, ніж його було нако­пичено за останні 160 тисяч років. На думку деяких учених, відбулося порушення біосферного вуглецевого кругообігу: "надходження вуглекислого газу в атмосферу почало перевищувати його споживання живими організмами.   Сьогодні у світі в результаті спалювання палива на теплових електростанціях, промислових підприємствах і в автомобільних двигунах в атмосферу щорічно викидається більше 5 млрд тонн вуглекислого газу. Ще 1—2 млрд тонн його йде в атмосферу за рахунок спалювання лісів, переважно тропічних. Ліси зникають із поверхні планети з катастрофічною швидкістю, за останні два століття їхня площа скоротилася вдвічі Вологі тропічні піси почали інтенсивно згоряти із середини XX ст. (у середньому вони зникають зі швидкістю І га на хвилину або 5 тис км на рік).   25 % промислових викидів вуглекислого газу за рахунок спалювання палива в атмосферу дають США і країни Євросоюзу. 11 % - Китай, 9 % - Росія.   До інших парникових газів, поява яких в атмосфері в значній кількості o6v мовлена господарською діяльністю людини, належать   метан СН4, що надходить із рисових полів (близько 110 млн тонн на рік), v результаті витоків природного газу при нафто- і вуглевидобутку (до 50 млн тонн у рік) Частка його впливу на посилення парникового ефекту складає 15 %.   фторхлорвуглеці (фреони), витік яких відбувається на промислових га інших об'єктах Частка їхнього впливу 12—24%,   нітроген оксиди, що потрапляють в атмосферу внаслідок спалювання палива в реактивних літакових і ракетних двигунах, застосування азотних добрив v сільському господарстві Частка їхнього впливу - 5—6%   За останні роки відзначається поступове зростання вмісту цих парникових газів в атмосфері</vt:lpstr>
      <vt:lpstr>НЕГАТИВНІ НАСЛІДКИ ПАРНИКОВОГО ЕФЕКТУ</vt:lpstr>
      <vt:lpstr>Припущення, що наслідками господарської діяльності людини можуть стати значні зміни клімату, вперше були висловлені наприкінці XIX - початку XX ст У 1922 році англійський герцог Шерлок висунув ідею, що ці зміни прямо пов'язані з умістом вуглекислого газу в атмосфері, а отже, із зростаючими масштабами використання викопного горючого палива   На Міжнародній конференції вчених із проблеми антропогенної зміни клімату, що пройшла в Торонто в 1988 рот, був зроблений висновок, що наслідки посилення парникового ефекту поступаються лише наслідкам світової ядерної війни Тоді при ООН була створена міжурядова група експертів із проблем зміни клімату, яка зайнялася всебічним вивченням проблем впливу людини на зміну клімату. Про результати їхньої роботи сказано в доповіді «Викиди в атмосферу, викликані людською діяльністю, призводять до істотного збільшення концентрації парникових газів. Це збільшує парниковий ефект, що призводить до додаткового нагрівання земної поверхні.   На думку ряду вчених, середня температура на планеті зросла в порівнянні з доіндустріальним періодом (кінець XIX ст.) приблизно на 0,6 °С За найбільш оптимістичними прогнозами, до 2025 р. підвищення температури складе 2,5 °С а до кінця XXI сторіччя — майже 6 °С.   Серед важливих проблем, пов'язаних з посиленням парникового ефекту й потеплінням, виділяється проблема підвищення рівня Світового океану за рахунок танення материкових і морських льодів і проблема теплового розширення води в океані. За минуле століття рівень Світового океану підвищився на 10—25 см, а до кінця XXI сторіччя може підвищитися вже на 1—2 м. Якщо ж відбудеться руйнування льодових щитів Антарктиди й Гренландії, то рівень океану підвищиться на 10 м, а це спричинить зникнення з карти світу десятків держав.   Поступове підвищення рівня Світового океану також змусить сотні мільйонів людей мігрувати з прибережних зон, дельт рік і островів. Вода затопить чимало приморських міст, серйозно постраждають місця нересту риб. Більше за інших постраждають Китай, Єгипет, Бангладеш, Нідерланди, Японія, США.   Потепління призведе також до вивільнення метану, що знаходиться в зоні вічної мерзлоти у вигляді гідрату метану. Гідрат метану — це тверда речовина, що складається з кристалів води й метану, поглиненого під тиском водою. За оцінками, у зоні вічної мерзлоти метану міститься в багато разів більше, ніж у всій живій матерії на Землі.   Підвищення середніх температур на земній кулі може викликати й істотні зміни в перебігу процесів біосфери:— порушення кругообігів головних біологічних елементів;   — зміни характеру хмарності й пов'язані з цим кліматичні зміни;   — зміна розподілу опадів за регіонами;   — зміщення кліматичних зон і, зокрема, збільшення пустель;   — порушення біологічних ритмів розвитку рослин і внаслідок цього — тривалі періоди неврожаїв головних сільськогосподарських культур.   Таким чином, парниковий ефект — це складне явище, у якому тісно переплелися і взаємодіють природні процеси й результати людської діяльності.   </vt:lpstr>
      <vt:lpstr>Таким чином парниковий ефект є не результатом діяльності людини, а природним явищем. Він позитивно впливає на всі екосистеми, стабілізує температуру атмосферного повітря, і є нормальним для рослинного, тваринного світу та життя людей. Для підтримання життя на Землі необхідний правильний баланс між поглинанням та випроміненням енергії. Збільшуючи викиди парникових газів в атмосферу, люди порушують баланс, що склався впродовж століть. Багато хто з нас думає, що це лише вихлопні гази машин та викиди промислових підприємств. Існують 6 основних парникових газів, які входять до хімічного складу атмосфери:  - водяна пара;   - вуглекислий газ;  - метан;  - озон;  - закис азоту,  - і останнім часом хлоро-фторо-вуглеці. Крім них, всі гази зустрічаються в природі. В результаті діяльності людини концентрація цих газів збільшується, через що зростає парниковий ефект. Неприродний та потенційно небезпечний процес. CO2 – найзначніший з антропогенних парникових газів. Хоча цей газ природного походження, завдяки діяльності людини він створюється у найбільшій кількості. Індустріалізація призвела до збільшення використання видів палива, що видобувається з надр Землі: вугілля, нафта, газ (органічне паливо). При їхньому спалюванні у великій кількості викидається CO2. Причиною 45и відсотків викидів CO2 є транспорт та виробництво електроенергії та тепла. За оцінками вчених за останні 200 років концентрація CO2 в атмосфері збільшилася на 26 відсотків. Це – найвищий рівень за всю історію людства. Вуглекислий газ становить 55 відсотків антропогенного парникового ефекту. Глибинні проби крижаного покриття Землі дають можливість оцінити склад атмосфери за останнє тисячоліття. Ці данні, а також сучасні спостереження виявляють значне збільшення концентрації вуглекислого газу, метану та інших парникових газів. Серед причин збільшення концентрації метану - вирощування рису, утилізація відходів, видобування вугілля, тваринництво, видобування та транспортування природного газу. В результаті цих видів діяльності метан потрапляє в атмосферу, їх темпи постійно зростають. Ми всі чули про озон. Це речовина, що захищає нас від шкідливого ультрафіолетового проміння. Його найбільша концентрація у верхніх шарах атмосфери, де формується так званий озоновий шар. Заподіяні цьому шару ушкодження викликають занепокоєння. Озон також є парниковим газом. Завдяки складним хімічним реакціям в щільних шарах атмосфери деякі речовини, переважно створені людиною, з’єднуються і виникає озон. Кількість озону в багатьох випадках залежить від погодних умов та наявності сонячного світла. Вплив людини на клімат може відбуватися в результаті його господарської діяльності: вирубки лісів, оранки великих просторів, меліоративних заходів і т.д. Змінюючи поверхню планети, людина насамперед впливає на її відбивну здатність, що може привести до зміни радіаційного балансу. Зміна вологообміну відбувається в результаті інтенсивного зрошення, що зменшує стік води в океан і збільшує випар з континентів. У процесі спалювання палива збільшується зміст вуглекислоти в атмосфері, що приводить до посилення парникового ефекту і може привести до зміни клімату. Крім того, у створенні парникового ефекту крім вуглекислого газу беруть участь і такі забруднюючі атмосферу компоненти, як фреони, окисли азоту і деякі вуглеводневі сполуки. Утворення сульфатного аерозолю в атмосфері, що поглинає і затримує сонячну радіацію, веде до її зменшення і може привести до похолодання. Для спостереження за забрудненням атмосфери створюється система станцій. Їхні спостереження дозволяють установити ступінь впливу людини на клімат. Крім того, радикальний засіб спостереження за атмосферою - спостереження із супутників і орбітальних станцій. Усі ці методи дослідження дозволять краще зрозуміти механізм формування погоди і клімату, уточнити короткострокові і довгострокові прогнози погоди, передбачити можливі зміни клімату в доступному для огляду майбутньому. Зміни клімату позначаються на діяльності різних галузей народного господарства і життя людей. Від посухи, наприклад, страждають мільйони людей, але час від часу вони наражають на небезпеку існування цілих народів. У деяких тропічних районах тропічні циклони знищують врожаї культур на величезних площах. Рибальство теж сильно залежить від коливань клімату. Зміна клімату позначається на розвитку транспорту, споживанні енергії і т.д. Кліматичні прогнози, особливо довгострокові (наприклад, пророкування змін клімату), будуть недостатньо надійні доти, поки не з'явиться фізична теорія формування клімату, не виникнуть принципово нові методи математичного моделювання кліматичних процесів. Однак ні фізики, ні математики, ні гідродинаміки, ні астрономії недостатньо для того, щоб виявити весь комплекс, природу процесів, що ми називаємо кліматом. Завершальне, цільне представлення про клімат дає лише кліматологія.</vt:lpstr>
      <vt:lpstr>Шляхи вирішення проблеми</vt:lpstr>
      <vt:lpstr>Шляхи вирішення проблеми: зменшення викидів і збільшення поглиначів парникових газів. Природний парниковий ефект на Землі підтримується завдяки віковому балансу між викидами парникових газів і утриманням їх поглиначами. Найбільшими поглиначами вуглекислого газу, доля якого становить близько 70% сукупних антропогенних викидів парникових газів, вуглецю є океан і наземна біомаса. Таким чином, зменшення вирубки і додаткове насадження лісів можуть у значній мірі знизити антропогенний тиск на клімат Землі. З іншого боку, зменшення викидів парникових газів за рахунок впровадження екологічно чистих технологій, підвищення ефективності використання енергоресурсів, а також застосування альтернативних (поновлюваних) джерел енергії може істотно вплинути на тенденцію зміни клімату.</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Парниковий ефект</dc:title>
  <dc:creator>Пользователь</dc:creator>
  <cp:lastModifiedBy>Пользователь</cp:lastModifiedBy>
  <cp:revision>6</cp:revision>
  <dcterms:created xsi:type="dcterms:W3CDTF">2011-05-19T14:49:04Z</dcterms:created>
  <dcterms:modified xsi:type="dcterms:W3CDTF">2011-05-19T15:47:45Z</dcterms:modified>
</cp:coreProperties>
</file>