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6" r:id="rId2"/>
    <p:sldId id="258" r:id="rId3"/>
    <p:sldId id="259" r:id="rId4"/>
    <p:sldId id="283" r:id="rId5"/>
    <p:sldId id="285" r:id="rId6"/>
    <p:sldId id="282" r:id="rId7"/>
    <p:sldId id="284" r:id="rId8"/>
    <p:sldId id="281" r:id="rId9"/>
    <p:sldId id="280" r:id="rId10"/>
    <p:sldId id="276" r:id="rId11"/>
    <p:sldId id="279" r:id="rId12"/>
    <p:sldId id="28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9853709-00CF-4688-9F2F-EB233425E9B0}" type="datetimeFigureOut">
              <a:rPr lang="ru-RU" smtClean="0"/>
              <a:pPr/>
              <a:t>27.01.2015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A5EED3A-3556-49C0-AB3F-BECBD35E0CE2}"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9853709-00CF-4688-9F2F-EB233425E9B0}" type="datetimeFigureOut">
              <a:rPr lang="ru-RU" smtClean="0"/>
              <a:pPr/>
              <a:t>27.01.2015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A5EED3A-3556-49C0-AB3F-BECBD35E0CE2}"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9853709-00CF-4688-9F2F-EB233425E9B0}" type="datetimeFigureOut">
              <a:rPr lang="ru-RU" smtClean="0"/>
              <a:pPr/>
              <a:t>27.01.2015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A5EED3A-3556-49C0-AB3F-BECBD35E0CE2}"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9853709-00CF-4688-9F2F-EB233425E9B0}" type="datetimeFigureOut">
              <a:rPr lang="ru-RU" smtClean="0"/>
              <a:pPr/>
              <a:t>27.01.2015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A5EED3A-3556-49C0-AB3F-BECBD35E0CE2}"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89853709-00CF-4688-9F2F-EB233425E9B0}" type="datetimeFigureOut">
              <a:rPr lang="ru-RU" smtClean="0"/>
              <a:pPr/>
              <a:t>27.01.2015</a:t>
            </a:fld>
            <a:endParaRPr lang="ru-RU" dirty="0"/>
          </a:p>
        </p:txBody>
      </p:sp>
      <p:sp>
        <p:nvSpPr>
          <p:cNvPr id="8" name="Slide Number Placeholder 7"/>
          <p:cNvSpPr>
            <a:spLocks noGrp="1"/>
          </p:cNvSpPr>
          <p:nvPr>
            <p:ph type="sldNum" sz="quarter" idx="11"/>
          </p:nvPr>
        </p:nvSpPr>
        <p:spPr/>
        <p:txBody>
          <a:bodyPr/>
          <a:lstStyle/>
          <a:p>
            <a:fld id="{0A5EED3A-3556-49C0-AB3F-BECBD35E0CE2}" type="slidenum">
              <a:rPr lang="ru-RU" smtClean="0"/>
              <a:pPr/>
              <a:t>‹#›</a:t>
            </a:fld>
            <a:endParaRPr lang="ru-RU" dirty="0"/>
          </a:p>
        </p:txBody>
      </p:sp>
      <p:sp>
        <p:nvSpPr>
          <p:cNvPr id="9" name="Footer Placeholder 8"/>
          <p:cNvSpPr>
            <a:spLocks noGrp="1"/>
          </p:cNvSpPr>
          <p:nvPr>
            <p:ph type="ftr" sz="quarter" idx="12"/>
          </p:nvPr>
        </p:nvSpPr>
        <p:spPr/>
        <p:txBody>
          <a:bodyPr/>
          <a:lstStyle/>
          <a:p>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9853709-00CF-4688-9F2F-EB233425E9B0}" type="datetimeFigureOut">
              <a:rPr lang="ru-RU" smtClean="0"/>
              <a:pPr/>
              <a:t>27.01.2015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A5EED3A-3556-49C0-AB3F-BECBD35E0CE2}"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9853709-00CF-4688-9F2F-EB233425E9B0}" type="datetimeFigureOut">
              <a:rPr lang="ru-RU" smtClean="0"/>
              <a:pPr/>
              <a:t>27.01.2015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0A5EED3A-3556-49C0-AB3F-BECBD35E0CE2}"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9853709-00CF-4688-9F2F-EB233425E9B0}" type="datetimeFigureOut">
              <a:rPr lang="ru-RU" smtClean="0"/>
              <a:pPr/>
              <a:t>27.01.2015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0A5EED3A-3556-49C0-AB3F-BECBD35E0CE2}"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53709-00CF-4688-9F2F-EB233425E9B0}" type="datetimeFigureOut">
              <a:rPr lang="ru-RU" smtClean="0"/>
              <a:pPr/>
              <a:t>27.01.2015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0A5EED3A-3556-49C0-AB3F-BECBD35E0CE2}"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9853709-00CF-4688-9F2F-EB233425E9B0}" type="datetimeFigureOut">
              <a:rPr lang="ru-RU" smtClean="0"/>
              <a:pPr/>
              <a:t>27.01.2015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A5EED3A-3556-49C0-AB3F-BECBD35E0CE2}"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9853709-00CF-4688-9F2F-EB233425E9B0}" type="datetimeFigureOut">
              <a:rPr lang="ru-RU" smtClean="0"/>
              <a:pPr/>
              <a:t>27.01.2015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A5EED3A-3556-49C0-AB3F-BECBD35E0CE2}" type="slidenum">
              <a:rPr lang="ru-RU" smtClean="0"/>
              <a:pPr/>
              <a:t>‹#›</a:t>
            </a:fld>
            <a:endParaRPr lang="ru-RU"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9853709-00CF-4688-9F2F-EB233425E9B0}" type="datetimeFigureOut">
              <a:rPr lang="ru-RU" smtClean="0"/>
              <a:pPr/>
              <a:t>27.01.2015</a:t>
            </a:fld>
            <a:endParaRPr lang="ru-RU"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0A5EED3A-3556-49C0-AB3F-BECBD35E0CE2}" type="slidenum">
              <a:rPr lang="ru-RU" smtClean="0"/>
              <a:pPr/>
              <a:t>‹#›</a:t>
            </a:fld>
            <a:endParaRPr lang="ru-RU"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928670"/>
            <a:ext cx="7929618" cy="4714908"/>
          </a:xfrm>
        </p:spPr>
        <p:txBody>
          <a:bodyPr/>
          <a:lstStyle/>
          <a:p>
            <a:r>
              <a:rPr lang="uk-UA" sz="7200" dirty="0" smtClean="0"/>
              <a:t> </a:t>
            </a:r>
            <a:r>
              <a:rPr lang="uk-UA" sz="7200" dirty="0" smtClean="0">
                <a:solidFill>
                  <a:srgbClr val="002060"/>
                </a:solidFill>
              </a:rPr>
              <a:t>Математика</a:t>
            </a:r>
            <a:br>
              <a:rPr lang="uk-UA" sz="7200" dirty="0" smtClean="0">
                <a:solidFill>
                  <a:srgbClr val="002060"/>
                </a:solidFill>
              </a:rPr>
            </a:br>
            <a:r>
              <a:rPr lang="uk-UA" sz="7200" dirty="0" smtClean="0">
                <a:solidFill>
                  <a:srgbClr val="002060"/>
                </a:solidFill>
              </a:rPr>
              <a:t> в професіях </a:t>
            </a:r>
            <a:endParaRPr lang="ru-RU" sz="7200" dirty="0">
              <a:solidFill>
                <a:srgbClr val="002060"/>
              </a:solidFill>
            </a:endParaRPr>
          </a:p>
        </p:txBody>
      </p:sp>
      <p:sp>
        <p:nvSpPr>
          <p:cNvPr id="11265" name="Rectangle 1"/>
          <p:cNvSpPr>
            <a:spLocks noChangeArrowheads="1"/>
          </p:cNvSpPr>
          <p:nvPr/>
        </p:nvSpPr>
        <p:spPr bwMode="auto">
          <a:xfrm>
            <a:off x="6072198" y="4929198"/>
            <a:ext cx="542922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Виконав</a:t>
            </a:r>
            <a:r>
              <a:rPr kumimoji="0" lang="ru-RU" sz="24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роботу </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учень</a:t>
            </a:r>
            <a:r>
              <a:rPr kumimoji="0" lang="ru-RU" sz="24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8-Б </a:t>
            </a:r>
            <a:r>
              <a:rPr kumimoji="0" lang="ru-RU" sz="24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класу</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Макаревич </a:t>
            </a:r>
            <a:r>
              <a:rPr kumimoji="0" lang="ru-RU" sz="24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Андрій</a:t>
            </a:r>
            <a:r>
              <a:rPr kumimoji="0" lang="ru-RU" sz="24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71472" y="357166"/>
            <a:ext cx="7848872" cy="714380"/>
          </a:xfrm>
        </p:spPr>
        <p:txBody>
          <a:bodyPr/>
          <a:lstStyle/>
          <a:p>
            <a:pPr algn="ctr"/>
            <a:r>
              <a:rPr lang="ru-RU" sz="2400" dirty="0" smtClean="0">
                <a:solidFill>
                  <a:srgbClr val="FF0000"/>
                </a:solidFill>
              </a:rPr>
              <a:t>Слова великих людей, які свідчать про зв'язок математики і природи</a:t>
            </a:r>
            <a:endParaRPr lang="ru-RU" sz="2400" dirty="0">
              <a:solidFill>
                <a:srgbClr val="FF0000"/>
              </a:solidFill>
            </a:endParaRPr>
          </a:p>
        </p:txBody>
      </p:sp>
      <p:sp>
        <p:nvSpPr>
          <p:cNvPr id="4" name="Объект 3"/>
          <p:cNvSpPr>
            <a:spLocks noGrp="1"/>
          </p:cNvSpPr>
          <p:nvPr>
            <p:ph sz="half" idx="2"/>
          </p:nvPr>
        </p:nvSpPr>
        <p:spPr>
          <a:xfrm>
            <a:off x="4429124" y="1500174"/>
            <a:ext cx="4536504" cy="4752528"/>
          </a:xfrm>
        </p:spPr>
        <p:txBody>
          <a:bodyPr>
            <a:normAutofit lnSpcReduction="10000"/>
          </a:bodyPr>
          <a:lstStyle/>
          <a:p>
            <a:r>
              <a:rPr lang="ru-RU" dirty="0" smtClean="0"/>
              <a:t>«Математика - це мова, якою написана книга природи». Г. Галілей.</a:t>
            </a:r>
          </a:p>
          <a:p>
            <a:r>
              <a:rPr lang="ru-RU" dirty="0" smtClean="0"/>
              <a:t>«Математика є краще і навіть єдине введення у вивчення природи». Д.І. Писарєв.</a:t>
            </a:r>
          </a:p>
          <a:p>
            <a:r>
              <a:rPr lang="ru-RU" dirty="0" smtClean="0"/>
              <a:t>«Пильне, глибоке вивчення природи є джерело найбільш плідних відкриттів математики». Ж. Фур'є.</a:t>
            </a:r>
            <a:endParaRPr lang="ru-RU"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44" y="1428736"/>
            <a:ext cx="4248471"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2408387"/>
      </p:ext>
    </p:extLst>
  </p:cSld>
  <p:clrMapOvr>
    <a:masterClrMapping/>
  </p:clrMapOvr>
  <p:transition spd="slow" advClick="0" advTm="4000">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9" y="2060848"/>
            <a:ext cx="4248472"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07504" y="0"/>
            <a:ext cx="8712968" cy="954107"/>
          </a:xfrm>
          <a:prstGeom prst="rect">
            <a:avLst/>
          </a:prstGeom>
        </p:spPr>
        <p:txBody>
          <a:bodyPr wrap="square">
            <a:spAutoFit/>
          </a:bodyPr>
          <a:lstStyle/>
          <a:p>
            <a:r>
              <a:rPr lang="ru-RU" sz="2800" b="1" dirty="0">
                <a:solidFill>
                  <a:schemeClr val="tx2"/>
                </a:solidFill>
              </a:rPr>
              <a:t/>
            </a:r>
            <a:br>
              <a:rPr lang="ru-RU" sz="2800" b="1" dirty="0">
                <a:solidFill>
                  <a:schemeClr val="tx2"/>
                </a:solidFill>
              </a:rPr>
            </a:br>
            <a:endParaRPr lang="ru-RU" sz="2800" b="1" dirty="0">
              <a:solidFill>
                <a:schemeClr val="tx2"/>
              </a:solidFill>
            </a:endParaRPr>
          </a:p>
        </p:txBody>
      </p:sp>
      <p:sp>
        <p:nvSpPr>
          <p:cNvPr id="6" name="Прямоугольник 5"/>
          <p:cNvSpPr/>
          <p:nvPr/>
        </p:nvSpPr>
        <p:spPr>
          <a:xfrm>
            <a:off x="357158" y="214290"/>
            <a:ext cx="8429684" cy="1569660"/>
          </a:xfrm>
          <a:prstGeom prst="rect">
            <a:avLst/>
          </a:prstGeom>
        </p:spPr>
        <p:txBody>
          <a:bodyPr wrap="square">
            <a:spAutoFit/>
          </a:bodyPr>
          <a:lstStyle/>
          <a:p>
            <a:r>
              <a:rPr lang="ru-RU" sz="2400" dirty="0" smtClean="0">
                <a:solidFill>
                  <a:srgbClr val="FF0000"/>
                </a:solidFill>
              </a:rPr>
              <a:t>«Якщо ви хочете брати участь у великому житті, то наповніть свою голову математикою, поки є до того можливість. Вона надасть вам потім величезну допомогу у всій вашій роботі ».       М.</a:t>
            </a:r>
            <a:r>
              <a:rPr lang="uk-UA" sz="2400" dirty="0" smtClean="0">
                <a:solidFill>
                  <a:srgbClr val="FF0000"/>
                </a:solidFill>
              </a:rPr>
              <a:t>І</a:t>
            </a:r>
            <a:r>
              <a:rPr lang="ru-RU" sz="2400" dirty="0" smtClean="0">
                <a:solidFill>
                  <a:srgbClr val="FF0000"/>
                </a:solidFill>
              </a:rPr>
              <a:t>.Калінін</a:t>
            </a:r>
            <a:endParaRPr lang="ru-RU" sz="2400" dirty="0">
              <a:solidFill>
                <a:srgbClr val="FF0000"/>
              </a:solidFill>
            </a:endParaRPr>
          </a:p>
        </p:txBody>
      </p:sp>
      <p:sp>
        <p:nvSpPr>
          <p:cNvPr id="7" name="Прямоугольник 6"/>
          <p:cNvSpPr/>
          <p:nvPr/>
        </p:nvSpPr>
        <p:spPr>
          <a:xfrm>
            <a:off x="4714876" y="2967335"/>
            <a:ext cx="3929090" cy="2246769"/>
          </a:xfrm>
          <a:prstGeom prst="rect">
            <a:avLst/>
          </a:prstGeom>
        </p:spPr>
        <p:txBody>
          <a:bodyPr wrap="square">
            <a:spAutoFit/>
          </a:bodyPr>
          <a:lstStyle/>
          <a:p>
            <a:r>
              <a:rPr lang="ru-RU" sz="2800" dirty="0" smtClean="0">
                <a:solidFill>
                  <a:srgbClr val="FF0000"/>
                </a:solidFill>
              </a:rPr>
              <a:t>«Математику вже тому вчити треба, що вона розум в порядок приводить.»</a:t>
            </a:r>
          </a:p>
          <a:p>
            <a:r>
              <a:rPr lang="ru-RU" sz="2800" dirty="0" smtClean="0">
                <a:solidFill>
                  <a:srgbClr val="FF0000"/>
                </a:solidFill>
              </a:rPr>
              <a:t>М.В. Ломоносов</a:t>
            </a:r>
            <a:endParaRPr lang="ru-RU" sz="2800" dirty="0">
              <a:solidFill>
                <a:srgbClr val="FF0000"/>
              </a:solidFill>
            </a:endParaRPr>
          </a:p>
        </p:txBody>
      </p:sp>
    </p:spTree>
    <p:extLst>
      <p:ext uri="{BB962C8B-B14F-4D97-AF65-F5344CB8AC3E}">
        <p14:creationId xmlns:p14="http://schemas.microsoft.com/office/powerpoint/2010/main" xmlns="" val="750600139"/>
      </p:ext>
    </p:extLst>
  </p:cSld>
  <p:clrMapOvr>
    <a:masterClrMapping/>
  </p:clrMapOvr>
  <p:transition spd="slow" advClick="0" advTm="5000">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2357430"/>
            <a:ext cx="7572428" cy="3768733"/>
          </a:xfrm>
        </p:spPr>
        <p:txBody>
          <a:bodyPr>
            <a:normAutofit/>
          </a:bodyPr>
          <a:lstStyle/>
          <a:p>
            <a:r>
              <a:rPr lang="ru-RU" sz="6600" dirty="0" smtClean="0"/>
              <a:t>Дякую</a:t>
            </a:r>
            <a:r>
              <a:rPr lang="ru-RU" sz="6600" dirty="0" smtClean="0"/>
              <a:t> за </a:t>
            </a:r>
            <a:r>
              <a:rPr lang="ru-RU" sz="6600" dirty="0" smtClean="0"/>
              <a:t>увагу</a:t>
            </a:r>
            <a:r>
              <a:rPr lang="ru-RU" sz="6600" dirty="0" smtClean="0"/>
              <a:t> !!</a:t>
            </a:r>
            <a:endParaRPr lang="ru-RU" sz="6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3933126" y="2191050"/>
            <a:ext cx="4395597" cy="3542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Текст 3"/>
          <p:cNvSpPr>
            <a:spLocks noGrp="1"/>
          </p:cNvSpPr>
          <p:nvPr>
            <p:ph type="body" sz="half" idx="2"/>
          </p:nvPr>
        </p:nvSpPr>
        <p:spPr>
          <a:xfrm>
            <a:off x="457200" y="1700808"/>
            <a:ext cx="4114800" cy="4968552"/>
          </a:xfrm>
        </p:spPr>
        <p:txBody>
          <a:bodyPr>
            <a:normAutofit/>
          </a:bodyPr>
          <a:lstStyle/>
          <a:p>
            <a:r>
              <a:rPr lang="ru-RU" sz="2000" dirty="0" smtClean="0"/>
              <a:t>Кожній людині в своєму житті доводиться виконувати досить складні розрахунки, користуватися обчислювальною технікою, знаходити і застосовувати потрібні формули, володіти прийомами геометричних вимірювань, читати інформацію, представлену у вигляді таблиць, діаграм, графіків, складати нескладні алгоритми.</a:t>
            </a:r>
            <a:endParaRPr lang="ru-RU" sz="2000" b="1" dirty="0"/>
          </a:p>
        </p:txBody>
      </p:sp>
      <p:sp>
        <p:nvSpPr>
          <p:cNvPr id="2" name="Заголовок 1"/>
          <p:cNvSpPr>
            <a:spLocks noGrp="1"/>
          </p:cNvSpPr>
          <p:nvPr>
            <p:ph type="title"/>
          </p:nvPr>
        </p:nvSpPr>
        <p:spPr>
          <a:xfrm>
            <a:off x="457200" y="142852"/>
            <a:ext cx="7931224" cy="1428760"/>
          </a:xfrm>
        </p:spPr>
        <p:txBody>
          <a:bodyPr>
            <a:noAutofit/>
          </a:bodyPr>
          <a:lstStyle/>
          <a:p>
            <a:r>
              <a:rPr lang="ru-RU" sz="2400" dirty="0" smtClean="0"/>
              <a:t>Греки вивчали математику, щоб пізнати світ, а римляни - для того, щоб вимірювати земельні ділянки.? А для чого вивчаємо математику ми?</a:t>
            </a:r>
            <a:endParaRPr lang="ru-RU" sz="2400" dirty="0"/>
          </a:p>
        </p:txBody>
      </p:sp>
    </p:spTree>
    <p:extLst>
      <p:ext uri="{BB962C8B-B14F-4D97-AF65-F5344CB8AC3E}">
        <p14:creationId xmlns:p14="http://schemas.microsoft.com/office/powerpoint/2010/main" xmlns="" val="1328603033"/>
      </p:ext>
    </p:extLst>
  </p:cSld>
  <p:clrMapOvr>
    <a:masterClrMapping/>
  </p:clrMapOvr>
  <p:transition spd="slow" advClick="0" advTm="200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60032" y="260648"/>
            <a:ext cx="3217168" cy="6408712"/>
          </a:xfrm>
        </p:spPr>
        <p:txBody>
          <a:bodyPr>
            <a:normAutofit lnSpcReduction="10000"/>
          </a:bodyPr>
          <a:lstStyle/>
          <a:p>
            <a:r>
              <a:rPr lang="ru-RU" dirty="0" smtClean="0"/>
              <a:t>Математика потрібна всім людям на землі. Без математики неможливо побудувати будинок, порахувати гроші в кишені, виміряти відстань.</a:t>
            </a:r>
          </a:p>
          <a:p>
            <a:r>
              <a:rPr lang="ru-RU" dirty="0" smtClean="0"/>
              <a:t>    Якби людина не знала математику, вона б не змогла винайти літак, автомобіль, пральну машину, холодильник, телевізор.</a:t>
            </a:r>
          </a:p>
          <a:p>
            <a:r>
              <a:rPr lang="ru-RU" dirty="0" smtClean="0"/>
              <a:t>Математика дозволяє людині думати. Математика потрібна в кожній професії, вона потрібна в повсякденному житті.</a:t>
            </a: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182" y="260648"/>
            <a:ext cx="4738842" cy="6286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1070359"/>
      </p:ext>
    </p:extLst>
  </p:cSld>
  <p:clrMapOvr>
    <a:masterClrMapping/>
  </p:clrMapOvr>
  <p:transition spd="slow" advClick="0" advTm="400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186766" cy="4500594"/>
          </a:xfrm>
        </p:spPr>
        <p:txBody>
          <a:bodyPr>
            <a:normAutofit fontScale="92500" lnSpcReduction="20000"/>
          </a:bodyPr>
          <a:lstStyle/>
          <a:p>
            <a:r>
              <a:rPr lang="ru-RU" dirty="0" smtClean="0"/>
              <a:t>Математика - один з найбільш важливих шкільних предметів. Вона має ще більш важливе значення у зв'язку із зростанням науки і технічного прогресу.</a:t>
            </a:r>
          </a:p>
          <a:p>
            <a:r>
              <a:rPr lang="ru-RU" dirty="0" smtClean="0"/>
              <a:t>Значний рівень розвитку даної науки дуже потрібний для прогресу в багатьох науках. На даний момент професії, пов'язані з математикою, широко поширені.</a:t>
            </a:r>
          </a:p>
          <a:p>
            <a:r>
              <a:rPr lang="ru-RU" dirty="0" smtClean="0"/>
              <a:t>Сьогодні важко знайти хоча б одну галузь знань, в якій математика не грає ніякої ролі. Достовірно відомо, що стрімкий розвиток наук пов'язане з проникненням в них саме математичного стилю мислення і математичних методів.</a:t>
            </a:r>
          </a:p>
          <a:p>
            <a:r>
              <a:rPr lang="ru-RU" dirty="0" smtClean="0"/>
              <a:t>Це відноситься не тільки до фізики, техніці та астрономії, а й таких порівняно далеких від математики наук як хімія, геологія, медицина, біологія, археологія, економіка, метеорологія та інші. </a:t>
            </a:r>
          </a:p>
          <a:p>
            <a:r>
              <a:rPr lang="ru-RU" dirty="0" smtClean="0"/>
              <a:t>Математика потрібна в практичній діяльності техніків та інженерів, а також у багатьох інших кваліфікованих робітничих професіях.</a:t>
            </a:r>
          </a:p>
          <a:p>
            <a:endParaRPr lang="ru-RU"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186766" cy="6072230"/>
          </a:xfrm>
        </p:spPr>
        <p:txBody>
          <a:bodyPr/>
          <a:lstStyle/>
          <a:p>
            <a:r>
              <a:rPr lang="uk-UA" dirty="0" smtClean="0"/>
              <a:t>                                       </a:t>
            </a:r>
            <a:r>
              <a:rPr lang="uk-UA" sz="3200" dirty="0" smtClean="0">
                <a:solidFill>
                  <a:srgbClr val="FF0000"/>
                </a:solidFill>
              </a:rPr>
              <a:t>Статистик</a:t>
            </a:r>
          </a:p>
          <a:p>
            <a:r>
              <a:rPr lang="ru-RU" sz="1800" dirty="0" smtClean="0">
                <a:solidFill>
                  <a:srgbClr val="FF0000"/>
                </a:solidFill>
              </a:rPr>
              <a:t> </a:t>
            </a:r>
            <a:r>
              <a:rPr lang="ru-RU" sz="1600" dirty="0" smtClean="0"/>
              <a:t>Виконує роботи зі складання періодичної статистичної звітності та одноразових звітів підприємства за формами і в строки, встановлені офіційними органами. Систематично на основі первинних документів, а також зведень, звітів, що подаються підрозділами підприємства, накопичує дані про виконання планових завдань, відомості, що містять якісні характеристики складу персоналу, технологічного обладнання, транспорту та ін. Здійснює перевірку правильності отриманих даних, їх порівнянність по окремих підрозділах з даними за попередні періоди. Систематизує та опрацьовує цифрові дані (здійснює їх групування, підбиває підсумки, розраховує відносні показники). Бере участь у роботі з аналізу виробничої та господарсько - фінансової діяльності підприємства. Готує різні довідки на основі даних статистичного обліку. Вживає необхідних заходів щодо використання в роботі сучасних технічних засобів.</a:t>
            </a:r>
            <a:endParaRPr lang="ru-RU" sz="1600" dirty="0"/>
          </a:p>
        </p:txBody>
      </p:sp>
      <p:pic>
        <p:nvPicPr>
          <p:cNvPr id="4" name="Рисунок 3" descr="06f7c9b5871e2d5cf5de4120e16cef90_статистика2.jpg"/>
          <p:cNvPicPr>
            <a:picLocks noChangeAspect="1"/>
          </p:cNvPicPr>
          <p:nvPr/>
        </p:nvPicPr>
        <p:blipFill>
          <a:blip r:embed="rId2"/>
          <a:stretch>
            <a:fillRect/>
          </a:stretch>
        </p:blipFill>
        <p:spPr>
          <a:xfrm>
            <a:off x="5072066" y="4071942"/>
            <a:ext cx="3643338" cy="2571768"/>
          </a:xfrm>
          <a:prstGeom prst="rect">
            <a:avLst/>
          </a:prstGeom>
        </p:spPr>
      </p:pic>
      <p:pic>
        <p:nvPicPr>
          <p:cNvPr id="5" name="Рисунок 4" descr="imgpreview.jpg"/>
          <p:cNvPicPr>
            <a:picLocks noChangeAspect="1"/>
          </p:cNvPicPr>
          <p:nvPr/>
        </p:nvPicPr>
        <p:blipFill>
          <a:blip r:embed="rId3"/>
          <a:stretch>
            <a:fillRect/>
          </a:stretch>
        </p:blipFill>
        <p:spPr>
          <a:xfrm>
            <a:off x="1285852" y="4500570"/>
            <a:ext cx="2214578" cy="1928826"/>
          </a:xfrm>
          <a:prstGeom prst="rect">
            <a:avLst/>
          </a:prstGeom>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572560" cy="6215106"/>
          </a:xfrm>
        </p:spPr>
        <p:txBody>
          <a:bodyPr/>
          <a:lstStyle/>
          <a:p>
            <a:r>
              <a:rPr lang="uk-UA" sz="2800" dirty="0" smtClean="0">
                <a:solidFill>
                  <a:srgbClr val="FF0000"/>
                </a:solidFill>
              </a:rPr>
              <a:t>                                Інженер</a:t>
            </a:r>
            <a:endParaRPr lang="ru-RU" sz="2800" dirty="0" smtClean="0">
              <a:solidFill>
                <a:srgbClr val="FF0000"/>
              </a:solidFill>
            </a:endParaRPr>
          </a:p>
          <a:p>
            <a:r>
              <a:rPr lang="ru-RU" dirty="0" smtClean="0"/>
              <a:t>Математика як наука є основою інженерної справи. Адже необхідно виробляти численні розрахунки параметрів роботи різноманітних інженерних вузлів, а також багато інших розрахунків, щоб наші будинки були наповнені світлом і теплом.</a:t>
            </a:r>
          </a:p>
          <a:p>
            <a:endParaRPr lang="ru-RU" dirty="0"/>
          </a:p>
        </p:txBody>
      </p:sp>
      <p:pic>
        <p:nvPicPr>
          <p:cNvPr id="4" name="Рисунок 3" descr="img_3388.png"/>
          <p:cNvPicPr>
            <a:picLocks noChangeAspect="1"/>
          </p:cNvPicPr>
          <p:nvPr/>
        </p:nvPicPr>
        <p:blipFill>
          <a:blip r:embed="rId2"/>
          <a:stretch>
            <a:fillRect/>
          </a:stretch>
        </p:blipFill>
        <p:spPr>
          <a:xfrm>
            <a:off x="785786" y="2357430"/>
            <a:ext cx="7500990" cy="3929090"/>
          </a:xfrm>
          <a:prstGeom prst="rect">
            <a:avLst/>
          </a:prstGeom>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186766" cy="6143668"/>
          </a:xfrm>
        </p:spPr>
        <p:txBody>
          <a:bodyPr>
            <a:normAutofit/>
          </a:bodyPr>
          <a:lstStyle/>
          <a:p>
            <a:r>
              <a:rPr lang="uk-UA" dirty="0" smtClean="0"/>
              <a:t>                                            </a:t>
            </a:r>
            <a:r>
              <a:rPr lang="uk-UA" sz="3200" dirty="0" smtClean="0">
                <a:solidFill>
                  <a:srgbClr val="FF0000"/>
                </a:solidFill>
              </a:rPr>
              <a:t>Технік</a:t>
            </a:r>
          </a:p>
          <a:p>
            <a:r>
              <a:rPr lang="ru-RU" dirty="0" smtClean="0"/>
              <a:t>Професія техніка - багатопланова і поширена. Представники з технічними спеціальностями, можуть бути, як будівельниками, так і автомобільними майстрами. Але й не тільки, фахівці цієї області можуть мати широкий профіль, займатися і електропостачанням, та зварювальними работамі.По думку багатьох, при розумному використанні техніки, можна виключити ймовірність її поломки, тому недооцінюють фахівців цієї галузі. А ось за даними статистики, ми бачимо, що при технічній справності механізму, зменшується відсоток того, що користувач, зробити яку-небудь помилку.</a:t>
            </a:r>
            <a:endParaRPr lang="ru-RU" dirty="0"/>
          </a:p>
        </p:txBody>
      </p:sp>
      <p:pic>
        <p:nvPicPr>
          <p:cNvPr id="4" name="Рисунок 3" descr="welding.png"/>
          <p:cNvPicPr>
            <a:picLocks noChangeAspect="1"/>
          </p:cNvPicPr>
          <p:nvPr/>
        </p:nvPicPr>
        <p:blipFill>
          <a:blip r:embed="rId2"/>
          <a:stretch>
            <a:fillRect/>
          </a:stretch>
        </p:blipFill>
        <p:spPr>
          <a:xfrm>
            <a:off x="2714612" y="4500570"/>
            <a:ext cx="3357586" cy="2214578"/>
          </a:xfrm>
          <a:prstGeom prst="rect">
            <a:avLst/>
          </a:prstGeom>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429684" cy="6143668"/>
          </a:xfrm>
        </p:spPr>
        <p:txBody>
          <a:bodyPr/>
          <a:lstStyle/>
          <a:p>
            <a:r>
              <a:rPr lang="uk-UA" sz="2400" dirty="0" smtClean="0">
                <a:solidFill>
                  <a:srgbClr val="FF0000"/>
                </a:solidFill>
              </a:rPr>
              <a:t>                                     Бухгалтер</a:t>
            </a:r>
            <a:endParaRPr lang="ru-RU" sz="2400" dirty="0" smtClean="0">
              <a:solidFill>
                <a:srgbClr val="FF0000"/>
              </a:solidFill>
            </a:endParaRPr>
          </a:p>
          <a:p>
            <a:r>
              <a:rPr lang="ru-RU" dirty="0" smtClean="0"/>
              <a:t>Важливу роль математика відіграє і в бухгалтерії. Вона взагалі не мислима без основ математики.</a:t>
            </a:r>
          </a:p>
          <a:p>
            <a:r>
              <a:rPr lang="ru-RU" dirty="0" smtClean="0"/>
              <a:t>Так як необхідно проводити оплату послуг партнерів, поставок різних матеріалів, робити нарахування заробітної плати і тут вже точно без математики нікуди, адже треба зробити сотні тисяч арифметичних дій.</a:t>
            </a:r>
          </a:p>
          <a:p>
            <a:r>
              <a:rPr lang="ru-RU" dirty="0" smtClean="0"/>
              <a:t> </a:t>
            </a:r>
          </a:p>
          <a:p>
            <a:r>
              <a:rPr lang="ru-RU" dirty="0" smtClean="0"/>
              <a:t>Вся ця турбота забирала б величезну кількість часу, якби проводилася без допомоги обчислювальної техніки.</a:t>
            </a:r>
          </a:p>
          <a:p>
            <a:endParaRPr lang="ru-RU" dirty="0"/>
          </a:p>
        </p:txBody>
      </p:sp>
      <p:pic>
        <p:nvPicPr>
          <p:cNvPr id="4" name="Рисунок 3" descr="92_1.png"/>
          <p:cNvPicPr>
            <a:picLocks noChangeAspect="1"/>
          </p:cNvPicPr>
          <p:nvPr/>
        </p:nvPicPr>
        <p:blipFill>
          <a:blip r:embed="rId2"/>
          <a:stretch>
            <a:fillRect/>
          </a:stretch>
        </p:blipFill>
        <p:spPr>
          <a:xfrm>
            <a:off x="2786050" y="4214818"/>
            <a:ext cx="3571900" cy="2286016"/>
          </a:xfrm>
          <a:prstGeom prst="rect">
            <a:avLst/>
          </a:prstGeom>
        </p:spPr>
      </p:pic>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6400816" cy="4214842"/>
          </a:xfrm>
        </p:spPr>
        <p:txBody>
          <a:bodyPr>
            <a:normAutofit fontScale="70000" lnSpcReduction="20000"/>
          </a:bodyPr>
          <a:lstStyle/>
          <a:p>
            <a:r>
              <a:rPr lang="uk-UA" dirty="0" smtClean="0"/>
              <a:t>                                                </a:t>
            </a:r>
            <a:r>
              <a:rPr lang="uk-UA" sz="2600" dirty="0" smtClean="0">
                <a:solidFill>
                  <a:srgbClr val="FF0000"/>
                </a:solidFill>
              </a:rPr>
              <a:t>Програміст </a:t>
            </a:r>
            <a:endParaRPr lang="ru-RU" sz="2600" dirty="0" smtClean="0">
              <a:solidFill>
                <a:srgbClr val="FF0000"/>
              </a:solidFill>
            </a:endParaRPr>
          </a:p>
          <a:p>
            <a:r>
              <a:rPr lang="ru-RU" dirty="0" smtClean="0"/>
              <a:t>Сучасні комп'ютери в сотні тисяч разів швидше працюють, ніж людина .  А ось створення і управління такими машинами було б неможливо без математики . Зате область застосування машин практично безмежна . Наприклад, щоб передбачити завтрашній прогноз погоди , необхідно було виконати безліч арифметичних дій . При розрахунку вручну два фахівця затратили б на ці обчислення близько п'яти років , а машина впоралася з цією роботою за годину . У багатьох великих аеропортах комп'ютери замість людини - диспетчера управляють зльотом і посадкою літальних апаратів . </a:t>
            </a:r>
          </a:p>
          <a:p>
            <a:r>
              <a:rPr lang="ru-RU" dirty="0" smtClean="0"/>
              <a:t>Комп'ютер виявляється кращим диспетчером,  ніж людина : він швидше думає , чи не нервує , не знає втоми і практично ніколи не допускає помилок . </a:t>
            </a:r>
          </a:p>
          <a:p>
            <a:r>
              <a:rPr lang="ru-RU" dirty="0" smtClean="0"/>
              <a:t>От і виходить , що за допомогою електронно - обчислювальної техніки математика може керувати польотами літаків .</a:t>
            </a:r>
          </a:p>
          <a:p>
            <a:r>
              <a:rPr lang="ru-RU" dirty="0" smtClean="0"/>
              <a:t>І будь - яка така машина підпорядковується математичним законам , але створена вона саме людьми , які володіють високими математичними знаннями .</a:t>
            </a:r>
          </a:p>
          <a:p>
            <a:endParaRPr lang="ru-RU" dirty="0"/>
          </a:p>
        </p:txBody>
      </p:sp>
      <p:pic>
        <p:nvPicPr>
          <p:cNvPr id="4" name="Рисунок 3" descr="1be684ca1ca4.png"/>
          <p:cNvPicPr>
            <a:picLocks noChangeAspect="1"/>
          </p:cNvPicPr>
          <p:nvPr/>
        </p:nvPicPr>
        <p:blipFill>
          <a:blip r:embed="rId2"/>
          <a:stretch>
            <a:fillRect/>
          </a:stretch>
        </p:blipFill>
        <p:spPr>
          <a:xfrm>
            <a:off x="5000628" y="4071942"/>
            <a:ext cx="3571900" cy="2643206"/>
          </a:xfrm>
          <a:prstGeom prst="rect">
            <a:avLst/>
          </a:prstGeom>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273</TotalTime>
  <Words>680</Words>
  <Application>Microsoft Office PowerPoint</Application>
  <PresentationFormat>Экран (4:3)</PresentationFormat>
  <Paragraphs>39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Главная</vt:lpstr>
      <vt:lpstr> Математика  в професіях </vt:lpstr>
      <vt:lpstr>Греки вивчали математику, щоб пізнати світ, а римляни - для того, щоб вимірювати земельні ділянки.? А для чого вивчаємо математику ми?</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София</dc:creator>
  <cp:lastModifiedBy>Андрей</cp:lastModifiedBy>
  <cp:revision>31</cp:revision>
  <dcterms:created xsi:type="dcterms:W3CDTF">2012-04-20T13:18:47Z</dcterms:created>
  <dcterms:modified xsi:type="dcterms:W3CDTF">2015-01-27T13:43:45Z</dcterms:modified>
</cp:coreProperties>
</file>